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7" r:id="rId2"/>
    <p:sldId id="256" r:id="rId3"/>
    <p:sldId id="278" r:id="rId4"/>
    <p:sldId id="259" r:id="rId5"/>
    <p:sldId id="262" r:id="rId6"/>
    <p:sldId id="267" r:id="rId7"/>
    <p:sldId id="263" r:id="rId8"/>
    <p:sldId id="268" r:id="rId9"/>
    <p:sldId id="276" r:id="rId10"/>
    <p:sldId id="272" r:id="rId11"/>
    <p:sldId id="273" r:id="rId12"/>
    <p:sldId id="274" r:id="rId13"/>
    <p:sldId id="265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AD557-70C9-4D54-95A0-4C35CE76B7D1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96144-938C-4952-86B4-C9B4745C7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7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EB87C7-299B-450E-910D-F64704C6C7E9}" type="slidenum">
              <a:rPr lang="hr-HR" altLang="en-US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>
                <a:spcBef>
                  <a:spcPct val="0"/>
                </a:spcBef>
              </a:pPr>
              <a:t>15</a:t>
            </a:fld>
            <a:endParaRPr lang="hr-HR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r-Latn-C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90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9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2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50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6646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3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27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4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35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4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2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4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4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6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6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89D85DC-6C07-4581-9C68-BC5EBEBF0D2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C9A5-CFEA-4591-BA42-9C8C4D614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52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o.unizg.hr/sc-sr/knjiznica/online_katalo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rcak.srce.hr/" TargetMode="External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svenda@pravo.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svenda@pravo.unizg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svenda@pravo.h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91123" y="1285887"/>
            <a:ext cx="6096000" cy="25659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4800" dirty="0">
                <a:solidFill>
                  <a:srgbClr val="FF0000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 ORIJENTACIJE </a:t>
            </a:r>
            <a:endParaRPr lang="en-US" sz="4800" dirty="0">
              <a:latin typeface="Century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4800" dirty="0">
                <a:solidFill>
                  <a:srgbClr val="FF0000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AK. GOD. </a:t>
            </a:r>
            <a:r>
              <a:rPr lang="hr-HR" sz="4800" dirty="0" smtClean="0">
                <a:solidFill>
                  <a:srgbClr val="FF0000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2024./25.</a:t>
            </a:r>
            <a:endParaRPr lang="en-US" sz="4800" dirty="0">
              <a:effectLst/>
              <a:latin typeface="Century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23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solidFill>
                  <a:schemeClr val="accent1">
                    <a:satMod val="150000"/>
                  </a:schemeClr>
                </a:solidFill>
              </a:rPr>
              <a:t>                        OPAC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en-US" dirty="0">
                <a:solidFill>
                  <a:srgbClr val="92D050"/>
                </a:solidFill>
              </a:rPr>
              <a:t>elektronički OPAC katalog </a:t>
            </a:r>
            <a:r>
              <a:rPr lang="hr-HR" altLang="en-US" dirty="0"/>
              <a:t>(OPAC=</a:t>
            </a:r>
            <a:r>
              <a:rPr lang="hr-HR" altLang="en-US" i="1" dirty="0"/>
              <a:t>Online </a:t>
            </a:r>
            <a:r>
              <a:rPr lang="hr-HR" altLang="en-US" i="1" dirty="0" err="1"/>
              <a:t>Public</a:t>
            </a:r>
            <a:r>
              <a:rPr lang="hr-HR" altLang="en-US" i="1" dirty="0"/>
              <a:t> Access</a:t>
            </a:r>
            <a:r>
              <a:rPr lang="hr-HR" altLang="en-US" dirty="0"/>
              <a:t> </a:t>
            </a:r>
            <a:r>
              <a:rPr lang="hr-HR" altLang="en-US" i="1" dirty="0" err="1"/>
              <a:t>Catalog</a:t>
            </a:r>
            <a:r>
              <a:rPr lang="hr-HR" altLang="en-US" i="1" dirty="0"/>
              <a:t>) 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i="1" dirty="0"/>
              <a:t>                 </a:t>
            </a:r>
          </a:p>
          <a:p>
            <a:pPr>
              <a:lnSpc>
                <a:spcPct val="90000"/>
              </a:lnSpc>
              <a:buNone/>
            </a:pPr>
            <a:r>
              <a:rPr lang="hr-HR" altLang="en-US" i="1" dirty="0"/>
              <a:t>   </a:t>
            </a:r>
            <a:r>
              <a:rPr lang="en-US" dirty="0">
                <a:hlinkClick r:id="rId2"/>
              </a:rPr>
              <a:t>https://www.pravo.unizg.hr/sc-sr/knjiznica/online_katalog</a:t>
            </a:r>
            <a:r>
              <a:rPr lang="hr-HR" altLang="en-US" i="1" dirty="0"/>
              <a:t>                   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dirty="0"/>
              <a:t>                                    potpuno javno dostupan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hr-HR" altLang="en-US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dirty="0"/>
              <a:t>pomoću njega pretražuje se fond određene knjižnice ili skupine knjižnica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hr-HR" altLang="en-US" dirty="0"/>
          </a:p>
          <a:p>
            <a:pPr eaLnBrk="1" hangingPunct="1"/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2999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solidFill>
                  <a:schemeClr val="accent1">
                    <a:satMod val="150000"/>
                  </a:schemeClr>
                </a:solidFill>
              </a:rPr>
              <a:t>ČASOPISI  SCSR-a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en-US" b="1" dirty="0"/>
              <a:t>Revija za socijalnu politiku - </a:t>
            </a:r>
            <a:r>
              <a:rPr lang="hr-HR" altLang="en-US" dirty="0"/>
              <a:t>teme s područja socijalne politike i ostalih srodnih područja</a:t>
            </a:r>
            <a:endParaRPr lang="hr-HR" altLang="en-US" b="1" dirty="0"/>
          </a:p>
          <a:p>
            <a:pPr eaLnBrk="1" hangingPunct="1"/>
            <a:endParaRPr lang="hr-HR" altLang="en-US" dirty="0"/>
          </a:p>
          <a:p>
            <a:pPr eaLnBrk="1" hangingPunct="1"/>
            <a:r>
              <a:rPr lang="hr-HR" altLang="en-US" b="1" dirty="0"/>
              <a:t>Ljetopis socijalnog rada – </a:t>
            </a:r>
            <a:r>
              <a:rPr lang="hr-HR" altLang="en-US" dirty="0"/>
              <a:t>usmjerenost prema posebnim područjima socijalnog i psihosocijalnog rada, kao i ostalim srodnim znanstvenim područjima</a:t>
            </a:r>
          </a:p>
          <a:p>
            <a:pPr eaLnBrk="1" hangingPunct="1"/>
            <a:endParaRPr lang="hr-HR" altLang="en-US" dirty="0"/>
          </a:p>
          <a:p>
            <a:pPr eaLnBrk="1" hangingPunct="1"/>
            <a:endParaRPr lang="hr-HR" altLang="en-US" dirty="0"/>
          </a:p>
          <a:p>
            <a:pPr eaLnBrk="1" hangingPunct="1"/>
            <a:endParaRPr lang="hr-HR" altLang="en-US" b="1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568657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dirty="0">
                <a:solidFill>
                  <a:schemeClr val="accent1">
                    <a:satMod val="150000"/>
                  </a:schemeClr>
                </a:solidFill>
              </a:rPr>
              <a:t>OBILJEŽJA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hr-HR" b="1" dirty="0"/>
              <a:t>Časopisi u otvorenom pristupu – </a:t>
            </a:r>
            <a:r>
              <a:rPr lang="hr-HR" i="1" dirty="0" err="1"/>
              <a:t>open</a:t>
            </a:r>
            <a:r>
              <a:rPr lang="hr-HR" i="1" dirty="0"/>
              <a:t> access </a:t>
            </a:r>
            <a:r>
              <a:rPr lang="hr-HR" i="1" dirty="0" err="1"/>
              <a:t>journals</a:t>
            </a:r>
            <a:r>
              <a:rPr lang="hr-HR" i="1" dirty="0"/>
              <a:t> </a:t>
            </a:r>
            <a:r>
              <a:rPr lang="hr-HR" dirty="0">
                <a:hlinkClick r:id="rId2"/>
              </a:rPr>
              <a:t>http://doaj.org/</a:t>
            </a:r>
            <a:endParaRPr lang="hr-HR" b="1" dirty="0"/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endParaRPr lang="hr-HR" b="1" dirty="0"/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hr-HR" dirty="0"/>
              <a:t>dostupni na mrežnim stranicama Portala hrvatskih znanstvenih časopisa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endParaRPr lang="hr-HR" dirty="0"/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hr-HR" dirty="0"/>
              <a:t>                 Hrčak </a:t>
            </a:r>
            <a:r>
              <a:rPr lang="hr-HR" dirty="0">
                <a:hlinkClick r:id="rId3"/>
              </a:rPr>
              <a:t>http://hrcak.srce.hr/</a:t>
            </a:r>
            <a:endParaRPr lang="hr-HR" dirty="0"/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hr-HR" dirty="0">
                <a:solidFill>
                  <a:srgbClr val="FF0000"/>
                </a:solidFill>
              </a:rPr>
              <a:t>                                                                 </a:t>
            </a:r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hr-HR" dirty="0"/>
              <a:t>                                 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hr-HR" dirty="0"/>
              <a:t>     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293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solidFill>
                  <a:srgbClr val="FF0000"/>
                </a:solidFill>
              </a:rPr>
              <a:t>                 POTREBNO JE…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en-US" dirty="0"/>
              <a:t>usvojiti dio specifičnih znanja i vještina područja </a:t>
            </a:r>
            <a:r>
              <a:rPr lang="hr-HR" altLang="en-US" dirty="0">
                <a:solidFill>
                  <a:srgbClr val="FF0000"/>
                </a:solidFill>
              </a:rPr>
              <a:t>informacijskih vještina </a:t>
            </a:r>
            <a:r>
              <a:rPr lang="hr-HR" altLang="en-US" dirty="0"/>
              <a:t>za služenje e-izvorima znanstvenih informacija</a:t>
            </a:r>
          </a:p>
          <a:p>
            <a:pPr eaLnBrk="1" hangingPunct="1"/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/>
              <a:t>edukacije se organiziraju redovito u sklopu seminara kolegija </a:t>
            </a:r>
            <a:r>
              <a:rPr lang="hr-HR" altLang="en-US" i="1" dirty="0"/>
              <a:t>Uvod u psihologiju </a:t>
            </a:r>
            <a:r>
              <a:rPr lang="hr-HR" altLang="en-US" dirty="0"/>
              <a:t>i </a:t>
            </a:r>
            <a:r>
              <a:rPr lang="hr-HR" altLang="en-US" i="1" dirty="0"/>
              <a:t>Socijalna politika</a:t>
            </a:r>
          </a:p>
          <a:p>
            <a:pPr eaLnBrk="1" hangingPunct="1"/>
            <a:r>
              <a:rPr lang="hr-HR" altLang="en-US" dirty="0"/>
              <a:t>te u dogovoru sa voditeljima poslijediplomskih studija za polaznike svih vrsta specijalističkih i doktorskih studija</a:t>
            </a:r>
          </a:p>
        </p:txBody>
      </p:sp>
    </p:spTree>
    <p:extLst>
      <p:ext uri="{BB962C8B-B14F-4D97-AF65-F5344CB8AC3E}">
        <p14:creationId xmlns:p14="http://schemas.microsoft.com/office/powerpoint/2010/main" val="950361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dirty="0">
                <a:solidFill>
                  <a:srgbClr val="FF0000"/>
                </a:solidFill>
              </a:rPr>
              <a:t>INFORMACIJSKE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VJEŠTINE SU…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FF"/>
            </a:solidFill>
          </a:ln>
        </p:spPr>
        <p:txBody>
          <a:bodyPr rtlCol="0">
            <a:normAutofit/>
          </a:bodyPr>
          <a:lstStyle/>
          <a:p>
            <a:pPr marL="118872" indent="0">
              <a:spcBef>
                <a:spcPts val="0"/>
              </a:spcBef>
              <a:buNone/>
              <a:defRPr/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>· sposobnost učinkovitog traženja informacija</a:t>
            </a:r>
            <a:br>
              <a:rPr lang="hr-HR" dirty="0"/>
            </a:br>
            <a:r>
              <a:rPr lang="hr-HR" dirty="0"/>
              <a:t>· upućenost pri odabiru i vrednovanju  informacija</a:t>
            </a:r>
            <a:br>
              <a:rPr lang="hr-HR" dirty="0"/>
            </a:br>
            <a:r>
              <a:rPr lang="hr-HR" dirty="0"/>
              <a:t>· lakoća i lagodnost korištenja širokog raspona medija</a:t>
            </a:r>
            <a:br>
              <a:rPr lang="hr-HR" dirty="0"/>
            </a:br>
            <a:r>
              <a:rPr lang="hr-HR" dirty="0"/>
              <a:t>· svijest o problemu pouzdanosti i  vjerodostojnosti informacija</a:t>
            </a:r>
            <a:br>
              <a:rPr lang="hr-HR" dirty="0"/>
            </a:br>
            <a:r>
              <a:rPr lang="hr-HR" dirty="0"/>
              <a:t>· učinkovitost prenošenja informacija drugima </a:t>
            </a:r>
          </a:p>
          <a:p>
            <a:pPr marL="438912" indent="-320040">
              <a:spcBef>
                <a:spcPts val="0"/>
              </a:spcBef>
              <a:defRPr/>
            </a:pPr>
            <a:endParaRPr lang="hr-HR" i="1" dirty="0"/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hr-HR" i="1" dirty="0" err="1"/>
              <a:t>Candy</a:t>
            </a:r>
            <a:r>
              <a:rPr lang="hr-HR" i="1" dirty="0"/>
              <a:t> (2002)</a:t>
            </a:r>
          </a:p>
          <a:p>
            <a:pPr marL="438912" indent="-320040">
              <a:spcBef>
                <a:spcPts val="0"/>
              </a:spcBef>
              <a:buNone/>
              <a:defRPr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6003925" y="2967039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16632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6901" y="277296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6779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2063750" y="1951039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30250" indent="-2730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995363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216025" indent="-182563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1425575" indent="-182563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18827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3399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27971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2543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ts val="700"/>
              </a:spcBef>
              <a:buClrTx/>
              <a:buSzPct val="45000"/>
              <a:buNone/>
            </a:pPr>
            <a:r>
              <a:rPr lang="hr-HR" altLang="en-US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rial Unicode MS" pitchFamily="34" charset="-128"/>
              </a:rPr>
              <a:t>DOĐITE, NAZOVITE, PITAJTE…</a:t>
            </a:r>
          </a:p>
          <a:p>
            <a:pPr>
              <a:spcBef>
                <a:spcPts val="700"/>
              </a:spcBef>
              <a:buClrTx/>
              <a:buSzPct val="45000"/>
              <a:buNone/>
            </a:pPr>
            <a:endParaRPr lang="hr-HR" altLang="en-US" sz="2600" dirty="0">
              <a:solidFill>
                <a:srgbClr val="FF0000"/>
              </a:solidFill>
              <a:latin typeface="Arial" panose="020B0604020202020204" pitchFamily="34" charset="0"/>
              <a:ea typeface="Arial Unicode MS" pitchFamily="34" charset="-128"/>
            </a:endParaRPr>
          </a:p>
          <a:p>
            <a:pPr>
              <a:spcBef>
                <a:spcPts val="700"/>
              </a:spcBef>
              <a:buClrTx/>
              <a:buSzPct val="45000"/>
              <a:buNone/>
            </a:pPr>
            <a:r>
              <a:rPr lang="hr-HR" altLang="en-US" sz="2600" dirty="0">
                <a:solidFill>
                  <a:srgbClr val="FF0000"/>
                </a:solidFill>
                <a:latin typeface="Arial" panose="020B0604020202020204" pitchFamily="34" charset="0"/>
                <a:ea typeface="Arial Unicode MS" pitchFamily="34" charset="-128"/>
              </a:rPr>
              <a:t>KONTAKT:</a:t>
            </a:r>
          </a:p>
          <a:p>
            <a:pPr>
              <a:spcBef>
                <a:spcPts val="700"/>
              </a:spcBef>
              <a:buClrTx/>
              <a:buSzPct val="45000"/>
              <a:buNone/>
            </a:pPr>
            <a:r>
              <a:rPr lang="hr-HR" altLang="en-US" sz="2600" dirty="0">
                <a:solidFill>
                  <a:srgbClr val="4C4C4C"/>
                </a:solidFill>
                <a:latin typeface="Arial" panose="020B0604020202020204" pitchFamily="34" charset="0"/>
                <a:ea typeface="Arial Unicode MS" pitchFamily="34" charset="-128"/>
              </a:rPr>
              <a:t>-</a:t>
            </a:r>
            <a:r>
              <a:rPr lang="hr-HR" altLang="en-US" sz="2600" dirty="0">
                <a:solidFill>
                  <a:srgbClr val="FF8080"/>
                </a:solidFill>
                <a:latin typeface="Arial" panose="020B0604020202020204" pitchFamily="34" charset="0"/>
                <a:ea typeface="Arial Unicode MS" pitchFamily="34" charset="-128"/>
              </a:rPr>
              <a:t> </a:t>
            </a:r>
            <a:r>
              <a:rPr lang="hr-HR" altLang="en-US" sz="2600" dirty="0" err="1" smtClean="0">
                <a:solidFill>
                  <a:srgbClr val="CCCCFF"/>
                </a:solidFill>
                <a:latin typeface="Arial" panose="020B0604020202020204" pitchFamily="34" charset="0"/>
                <a:ea typeface="Arial Unicode MS" pitchFamily="34" charset="-128"/>
                <a:hlinkClick r:id="rId3"/>
              </a:rPr>
              <a:t>ksvenda</a:t>
            </a:r>
            <a:r>
              <a:rPr lang="hr-HR" altLang="en-US" sz="2600" dirty="0" smtClean="0">
                <a:solidFill>
                  <a:srgbClr val="CCCCFF"/>
                </a:solidFill>
                <a:latin typeface="Arial" panose="020B0604020202020204" pitchFamily="34" charset="0"/>
                <a:ea typeface="Arial Unicode MS" pitchFamily="34" charset="-128"/>
                <a:hlinkClick r:id="rId3"/>
              </a:rPr>
              <a:t>@unizg.pravo.hr</a:t>
            </a:r>
            <a:endParaRPr lang="hr-HR" altLang="en-US" sz="2600" dirty="0">
              <a:solidFill>
                <a:srgbClr val="CCCCFF"/>
              </a:solidFill>
              <a:latin typeface="Arial" panose="020B0604020202020204" pitchFamily="34" charset="0"/>
              <a:ea typeface="Arial Unicode MS" pitchFamily="34" charset="-128"/>
              <a:hlinkClick r:id="rId3"/>
            </a:endParaRPr>
          </a:p>
          <a:p>
            <a:pPr>
              <a:spcBef>
                <a:spcPts val="700"/>
              </a:spcBef>
              <a:buClrTx/>
              <a:buSzPct val="45000"/>
              <a:buNone/>
            </a:pPr>
            <a:endParaRPr lang="hr-HR" altLang="en-US" sz="2600" dirty="0">
              <a:solidFill>
                <a:srgbClr val="FF0000"/>
              </a:solidFill>
              <a:latin typeface="Arial" panose="020B0604020202020204" pitchFamily="34" charset="0"/>
              <a:ea typeface="Arial Unicode MS" pitchFamily="34" charset="-128"/>
            </a:endParaRPr>
          </a:p>
          <a:p>
            <a:pPr>
              <a:spcBef>
                <a:spcPts val="700"/>
              </a:spcBef>
              <a:buClrTx/>
              <a:buSzPct val="45000"/>
              <a:buNone/>
            </a:pPr>
            <a:endParaRPr lang="hr-HR" altLang="en-US" sz="2600" dirty="0">
              <a:solidFill>
                <a:srgbClr val="FF0000"/>
              </a:solidFill>
              <a:latin typeface="Arial" panose="020B0604020202020204" pitchFamily="34" charset="0"/>
              <a:ea typeface="Arial Unicode MS" pitchFamily="34" charset="-128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84700" y="360363"/>
            <a:ext cx="792003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30250" indent="-2730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995363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216025" indent="-182563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1425575" indent="-182563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18827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3399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27971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25437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ts val="700"/>
              </a:spcBef>
              <a:buClrTx/>
              <a:buSzTx/>
              <a:buNone/>
            </a:pPr>
            <a:r>
              <a:rPr lang="hr-HR" altLang="en-US" sz="3600" b="1">
                <a:solidFill>
                  <a:srgbClr val="FF8080"/>
                </a:solidFill>
                <a:latin typeface="Arial" panose="020B0604020202020204" pitchFamily="34" charset="0"/>
                <a:ea typeface="Arial Unicode MS" pitchFamily="34" charset="-128"/>
              </a:rPr>
              <a:t>DO TADA...</a:t>
            </a:r>
          </a:p>
        </p:txBody>
      </p:sp>
    </p:spTree>
    <p:extLst>
      <p:ext uri="{BB962C8B-B14F-4D97-AF65-F5344CB8AC3E}">
        <p14:creationId xmlns:p14="http://schemas.microsoft.com/office/powerpoint/2010/main" val="836360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1252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dirty="0">
                <a:solidFill>
                  <a:srgbClr val="00B0F0"/>
                </a:solidFill>
              </a:rPr>
              <a:t/>
            </a:r>
            <a:br>
              <a:rPr lang="hr-HR" dirty="0">
                <a:solidFill>
                  <a:srgbClr val="00B0F0"/>
                </a:solidFill>
              </a:rPr>
            </a:br>
            <a:r>
              <a:rPr lang="hr-HR" dirty="0">
                <a:solidFill>
                  <a:srgbClr val="00B0F0"/>
                </a:solidFill>
              </a:rPr>
              <a:t>         </a:t>
            </a:r>
            <a:r>
              <a:rPr lang="hr-HR" dirty="0">
                <a:solidFill>
                  <a:srgbClr val="FF0000"/>
                </a:solidFill>
              </a:rPr>
              <a:t>OSNOVNE INFORMACIJE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                      O KNJIŽNICI</a:t>
            </a:r>
            <a:br>
              <a:rPr lang="hr-HR" dirty="0">
                <a:solidFill>
                  <a:srgbClr val="FF0000"/>
                </a:solidFill>
              </a:rPr>
            </a:b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en-US" dirty="0"/>
              <a:t>nalazi se na </a:t>
            </a:r>
            <a:r>
              <a:rPr lang="hr-HR" altLang="en-US" dirty="0" smtClean="0"/>
              <a:t>adresi </a:t>
            </a:r>
            <a:r>
              <a:rPr lang="hr-HR" altLang="en-US" dirty="0" err="1" smtClean="0"/>
              <a:t>Heinzelova</a:t>
            </a:r>
            <a:r>
              <a:rPr lang="hr-HR" altLang="en-US" dirty="0" smtClean="0"/>
              <a:t> 70A u prizemlju</a:t>
            </a:r>
          </a:p>
          <a:p>
            <a:pPr eaLnBrk="1" hangingPunct="1"/>
            <a:r>
              <a:rPr lang="hr-HR" altLang="en-US" dirty="0" smtClean="0"/>
              <a:t>mail</a:t>
            </a:r>
            <a:r>
              <a:rPr lang="hr-HR" altLang="en-US" dirty="0"/>
              <a:t>: </a:t>
            </a:r>
            <a:r>
              <a:rPr lang="hr-HR" altLang="en-US" dirty="0" err="1" smtClean="0">
                <a:hlinkClick r:id="rId2"/>
              </a:rPr>
              <a:t>ksvenda</a:t>
            </a:r>
            <a:r>
              <a:rPr lang="hr-HR" altLang="en-US" dirty="0" smtClean="0">
                <a:hlinkClick r:id="rId2"/>
              </a:rPr>
              <a:t>@pravo.unizg.hr</a:t>
            </a:r>
            <a:endParaRPr lang="hr-HR" altLang="en-US" dirty="0" smtClean="0"/>
          </a:p>
          <a:p>
            <a:r>
              <a:rPr lang="hr-HR" altLang="en-US" dirty="0" smtClean="0"/>
              <a:t>https</a:t>
            </a:r>
            <a:r>
              <a:rPr lang="hr-HR" altLang="en-US" dirty="0"/>
              <a:t>://www.pravo.unizg.hr/fakultet/knjiznica-pravnog-fakulteta/knjiznica-studijskog-centra-socijalnog-rada/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4478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PRAVILA POSUDBE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r>
              <a:rPr lang="hr-HR" dirty="0"/>
              <a:t>istovremeno se mogu posuditi tri knjige na rok od mjesec dana</a:t>
            </a:r>
          </a:p>
          <a:p>
            <a:r>
              <a:rPr lang="hr-HR" dirty="0"/>
              <a:t>posuđena se građa može produžiti još jednom telefonom ili putem maila na: </a:t>
            </a:r>
            <a:r>
              <a:rPr lang="hr-HR" dirty="0">
                <a:hlinkClick r:id="rId2"/>
              </a:rPr>
              <a:t>ksvenda@pravo.unizg.hr</a:t>
            </a:r>
            <a:endParaRPr lang="hr-HR" dirty="0"/>
          </a:p>
          <a:p>
            <a:r>
              <a:rPr lang="hr-HR" dirty="0"/>
              <a:t>za upis u knjižnicu potrebna je osobna iskaznica</a:t>
            </a:r>
          </a:p>
          <a:p>
            <a:r>
              <a:rPr lang="hr-HR" dirty="0"/>
              <a:t>posuđuje student osobno uz predočenje barkoda će dobiti u knjižnici prilikom upisa ili </a:t>
            </a:r>
            <a:r>
              <a:rPr lang="hr-HR" dirty="0" err="1"/>
              <a:t>iksicu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8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r-HR" sz="4000" dirty="0">
                <a:solidFill>
                  <a:srgbClr val="FF0000"/>
                </a:solidFill>
              </a:rPr>
              <a:t>KNJIŽNICA STUDIJSKOG CENTRA SOCIJALNOG RADA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en-US"/>
              <a:t>osnovana kada i Viša škola za socijalni rad, u ak. god. 1952./53.  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/>
              <a:t>u početku je građa prikupljana dosta neselektivno, uglavnom donacijama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/>
              <a:t>skromna financijska sredstva, te položaj socijalnog rada u društvu obilježili su fond kao interdisciplinaran, te nedovoljno stručno profiliran u odnosu na druge starije društvene znanosti</a:t>
            </a:r>
          </a:p>
          <a:p>
            <a:pPr eaLnBrk="1" hangingPunct="1">
              <a:lnSpc>
                <a:spcPct val="90000"/>
              </a:lnSpc>
            </a:pPr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770714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solidFill>
                  <a:srgbClr val="00B0F0"/>
                </a:solidFill>
              </a:rPr>
              <a:t>                           </a:t>
            </a:r>
            <a:r>
              <a:rPr lang="hr-HR" dirty="0">
                <a:solidFill>
                  <a:srgbClr val="FF0000"/>
                </a:solidFill>
              </a:rPr>
              <a:t>DANAS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en-US"/>
              <a:t>uspješno je slijedila promjene i razvoj znanstvenog područja</a:t>
            </a:r>
          </a:p>
          <a:p>
            <a:pPr eaLnBrk="1" hangingPunct="1"/>
            <a:r>
              <a:rPr lang="hr-HR" altLang="en-US"/>
              <a:t>selektivnost pri nabavi – izgradnja specijaliziranog fonda</a:t>
            </a:r>
          </a:p>
          <a:p>
            <a:pPr eaLnBrk="1" hangingPunct="1"/>
            <a:r>
              <a:rPr lang="hr-HR" altLang="en-US"/>
              <a:t>reprezentativni fond – knjiga i arhivske građe  (oko 20 000 naslova) i časopisa (134 naslova) od kojih su neki jedini u Hrvatskoj</a:t>
            </a:r>
          </a:p>
          <a:p>
            <a:pPr eaLnBrk="1" hangingPunct="1"/>
            <a:r>
              <a:rPr lang="hr-HR" altLang="en-US"/>
              <a:t>e-izvori informacija</a:t>
            </a:r>
          </a:p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8896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r-HR" sz="4000" dirty="0">
                <a:solidFill>
                  <a:srgbClr val="FF0000"/>
                </a:solidFill>
              </a:rPr>
              <a:t>KAO KNJIŽNICA VISOKOŠKOLSKE USTANOVE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en-US" sz="2900"/>
              <a:t>njen je sastavni dio</a:t>
            </a:r>
          </a:p>
          <a:p>
            <a:pPr eaLnBrk="1" hangingPunct="1">
              <a:lnSpc>
                <a:spcPct val="80000"/>
              </a:lnSpc>
            </a:pPr>
            <a:endParaRPr lang="hr-HR" altLang="en-US" sz="2900"/>
          </a:p>
          <a:p>
            <a:pPr eaLnBrk="1" hangingPunct="1">
              <a:lnSpc>
                <a:spcPct val="80000"/>
              </a:lnSpc>
            </a:pPr>
            <a:r>
              <a:rPr lang="hr-HR" altLang="en-US" sz="2900"/>
              <a:t>u prvom redu prikuplja, obrađuje i prezentira informacije od interesa za određenu znanstvenu zajednicu</a:t>
            </a:r>
          </a:p>
          <a:p>
            <a:pPr eaLnBrk="1" hangingPunct="1">
              <a:lnSpc>
                <a:spcPct val="80000"/>
              </a:lnSpc>
            </a:pPr>
            <a:endParaRPr lang="hr-HR" altLang="en-US" sz="2900"/>
          </a:p>
          <a:p>
            <a:pPr eaLnBrk="1" hangingPunct="1">
              <a:lnSpc>
                <a:spcPct val="80000"/>
              </a:lnSpc>
            </a:pPr>
            <a:r>
              <a:rPr lang="hr-HR" altLang="en-US" sz="2900"/>
              <a:t>fond građen prema potrebama tih korisnika</a:t>
            </a:r>
          </a:p>
          <a:p>
            <a:pPr eaLnBrk="1" hangingPunct="1">
              <a:lnSpc>
                <a:spcPct val="80000"/>
              </a:lnSpc>
            </a:pPr>
            <a:endParaRPr lang="hr-HR" altLang="en-US" sz="2900"/>
          </a:p>
          <a:p>
            <a:pPr eaLnBrk="1" hangingPunct="1">
              <a:lnSpc>
                <a:spcPct val="80000"/>
              </a:lnSpc>
            </a:pPr>
            <a:r>
              <a:rPr lang="hr-HR" altLang="en-US" sz="2900"/>
              <a:t>poluotvorenog je ili zatvorenog tipa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90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9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en-US" sz="2900"/>
          </a:p>
        </p:txBody>
      </p:sp>
    </p:spTree>
    <p:extLst>
      <p:ext uri="{BB962C8B-B14F-4D97-AF65-F5344CB8AC3E}">
        <p14:creationId xmlns:p14="http://schemas.microsoft.com/office/powerpoint/2010/main" val="34872500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5448"/>
            <a:ext cx="8229600" cy="1329336"/>
          </a:xfrm>
        </p:spPr>
        <p:txBody>
          <a:bodyPr/>
          <a:lstStyle/>
          <a:p>
            <a:pPr>
              <a:defRPr/>
            </a:pPr>
            <a:r>
              <a:rPr lang="hr-HR" dirty="0">
                <a:solidFill>
                  <a:srgbClr val="00B0F0"/>
                </a:solidFill>
              </a:rPr>
              <a:t>               </a:t>
            </a:r>
            <a:r>
              <a:rPr lang="hr-HR" dirty="0">
                <a:solidFill>
                  <a:srgbClr val="FF0000"/>
                </a:solidFill>
              </a:rPr>
              <a:t>SVRHA KNJIŽNICE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4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400" dirty="0"/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/>
              <a:t>PRIBAVLJA INFORMACIJU I PREZENTIRA KORISNIKU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/>
              <a:t> U RAZNIM OBLICIMA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/>
              <a:t>pri čemu </a:t>
            </a:r>
            <a:r>
              <a:rPr lang="hr-HR" altLang="en-US" sz="2400" dirty="0">
                <a:solidFill>
                  <a:srgbClr val="FF0000"/>
                </a:solidFill>
              </a:rPr>
              <a:t>                            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/>
              <a:t>integrira usluge klasične i digitalne knjižnice kao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/>
              <a:t>                                 </a:t>
            </a:r>
            <a:r>
              <a:rPr lang="hr-HR" altLang="en-US" sz="2400" dirty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en-US" sz="2400" dirty="0">
                <a:solidFill>
                  <a:srgbClr val="FF0000"/>
                </a:solidFill>
              </a:rPr>
              <a:t>hibridna knjižnica 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900367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r-HR" dirty="0">
                <a:solidFill>
                  <a:srgbClr val="FF0000"/>
                </a:solidFill>
              </a:rPr>
              <a:t>ELEKTRONIČKI IZVORI ZNANSTVENIH INFORMACIJA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hr-HR" altLang="en-US" dirty="0"/>
          </a:p>
          <a:p>
            <a:pPr eaLnBrk="1" hangingPunct="1">
              <a:lnSpc>
                <a:spcPct val="90000"/>
              </a:lnSpc>
            </a:pPr>
            <a:r>
              <a:rPr lang="hr-HR" altLang="en-US" dirty="0"/>
              <a:t>sve više prisutni i nezaobilazni sadržaji u učenju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dirty="0"/>
              <a:t>to su organizirani i specijalizirani izvori informacija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dirty="0"/>
              <a:t>baze koje nude veliki broj informacija sadržanih u dokumentima koji se mnogi mogu vidjeti i u cjelovitom obliku (</a:t>
            </a:r>
            <a:r>
              <a:rPr lang="hr-HR" altLang="en-US" dirty="0" err="1"/>
              <a:t>full-text</a:t>
            </a:r>
            <a:r>
              <a:rPr lang="hr-HR" altLang="en-US" dirty="0"/>
              <a:t> baze)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dirty="0"/>
              <a:t>uključuju razne vrste radova: časopise, e-knjige, doktorate…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dirty="0">
                <a:solidFill>
                  <a:srgbClr val="FF0000"/>
                </a:solidFill>
              </a:rPr>
              <a:t>            POTREBNE ODREĐENE VJEŠTINE  U   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dirty="0">
                <a:solidFill>
                  <a:srgbClr val="FF0000"/>
                </a:solidFill>
              </a:rPr>
              <a:t>                                       RADU S NJIMA  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r-HR" altLang="en-US" dirty="0">
                <a:solidFill>
                  <a:srgbClr val="FF0000"/>
                </a:solidFill>
              </a:rPr>
              <a:t>                                 </a:t>
            </a:r>
          </a:p>
          <a:p>
            <a:pPr eaLnBrk="1" hangingPunct="1">
              <a:lnSpc>
                <a:spcPct val="90000"/>
              </a:lnSpc>
            </a:pPr>
            <a:endParaRPr lang="hr-HR" altLang="en-US" dirty="0"/>
          </a:p>
          <a:p>
            <a:pPr eaLnBrk="1" hangingPunct="1">
              <a:lnSpc>
                <a:spcPct val="90000"/>
              </a:lnSpc>
            </a:pPr>
            <a:endParaRPr lang="hr-HR" altLang="en-US" dirty="0"/>
          </a:p>
          <a:p>
            <a:pPr eaLnBrk="1" hangingPunct="1">
              <a:lnSpc>
                <a:spcPct val="90000"/>
              </a:lnSpc>
            </a:pP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72166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306" y="1483672"/>
            <a:ext cx="8643068" cy="475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954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457</Words>
  <Application>Microsoft Office PowerPoint</Application>
  <PresentationFormat>Custom</PresentationFormat>
  <Paragraphs>86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Ion</vt:lpstr>
      <vt:lpstr>PowerPoint Presentation</vt:lpstr>
      <vt:lpstr>          OSNOVNE INFORMACIJE                        O KNJIŽNICI </vt:lpstr>
      <vt:lpstr>PRAVILA POSUDBE</vt:lpstr>
      <vt:lpstr>KNJIŽNICA STUDIJSKOG CENTRA SOCIJALNOG RADA </vt:lpstr>
      <vt:lpstr>                           DANAS</vt:lpstr>
      <vt:lpstr>KAO KNJIŽNICA VISOKOŠKOLSKE USTANOVE</vt:lpstr>
      <vt:lpstr>               SVRHA KNJIŽNICE</vt:lpstr>
      <vt:lpstr>ELEKTRONIČKI IZVORI ZNANSTVENIH INFORMACIJA </vt:lpstr>
      <vt:lpstr>PowerPoint Presentation</vt:lpstr>
      <vt:lpstr>                        OPAC</vt:lpstr>
      <vt:lpstr>ČASOPISI  SCSR-a</vt:lpstr>
      <vt:lpstr>OBILJEŽJA</vt:lpstr>
      <vt:lpstr>                 POTREBNO JE…</vt:lpstr>
      <vt:lpstr>INFORMACIJSKE VJEŠTINE SU…</vt:lpstr>
      <vt:lpstr>PowerPoint Presentation</vt:lpstr>
    </vt:vector>
  </TitlesOfParts>
  <Company>Pravni fakultet u Zagrebu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OSNOVNE INFORMACIJE                        O KNJIŽNICI</dc:title>
  <dc:creator>Ksenija Švenda Radeljak</dc:creator>
  <cp:lastModifiedBy>Ksenija Švenda Radeljak</cp:lastModifiedBy>
  <cp:revision>17</cp:revision>
  <dcterms:created xsi:type="dcterms:W3CDTF">2019-03-14T08:36:32Z</dcterms:created>
  <dcterms:modified xsi:type="dcterms:W3CDTF">2024-09-23T07:12:56Z</dcterms:modified>
</cp:coreProperties>
</file>