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7" r:id="rId2"/>
    <p:sldId id="265" r:id="rId3"/>
    <p:sldId id="267" r:id="rId4"/>
    <p:sldId id="258" r:id="rId5"/>
    <p:sldId id="264" r:id="rId6"/>
    <p:sldId id="259" r:id="rId7"/>
    <p:sldId id="277" r:id="rId8"/>
    <p:sldId id="268" r:id="rId9"/>
    <p:sldId id="260" r:id="rId10"/>
    <p:sldId id="261" r:id="rId11"/>
    <p:sldId id="262" r:id="rId12"/>
    <p:sldId id="263" r:id="rId13"/>
    <p:sldId id="269" r:id="rId14"/>
    <p:sldId id="270" r:id="rId15"/>
    <p:sldId id="271" r:id="rId16"/>
    <p:sldId id="272" r:id="rId17"/>
    <p:sldId id="273" r:id="rId18"/>
    <p:sldId id="274" r:id="rId19"/>
    <p:sldId id="276" r:id="rId20"/>
    <p:sldId id="278" r:id="rId21"/>
    <p:sldId id="279" r:id="rId22"/>
    <p:sldId id="280" r:id="rId23"/>
    <p:sldId id="266" r:id="rId24"/>
    <p:sldId id="281" r:id="rId25"/>
  </p:sldIdLst>
  <p:sldSz cx="9144000" cy="6858000" type="screen4x3"/>
  <p:notesSz cx="6858000" cy="9144000"/>
  <p:defaultTextStyle>
    <a:defPPr>
      <a:defRPr lang="sr-Latn-R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985" autoAdjust="0"/>
    <p:restoredTop sz="94660"/>
  </p:normalViewPr>
  <p:slideViewPr>
    <p:cSldViewPr snapToGrid="0">
      <p:cViewPr varScale="1">
        <p:scale>
          <a:sx n="115" d="100"/>
          <a:sy n="115" d="100"/>
        </p:scale>
        <p:origin x="1416"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Naslovni slajd">
    <p:spTree>
      <p:nvGrpSpPr>
        <p:cNvPr id="1" name=""/>
        <p:cNvGrpSpPr/>
        <p:nvPr/>
      </p:nvGrpSpPr>
      <p:grpSpPr>
        <a:xfrm>
          <a:off x="0" y="0"/>
          <a:ext cx="0" cy="0"/>
          <a:chOff x="0" y="0"/>
          <a:chExt cx="0" cy="0"/>
        </a:xfrm>
      </p:grpSpPr>
      <p:sp>
        <p:nvSpPr>
          <p:cNvPr id="2" name="Title 1"/>
          <p:cNvSpPr>
            <a:spLocks noGrp="1"/>
          </p:cNvSpPr>
          <p:nvPr>
            <p:ph type="ctrTitle"/>
          </p:nvPr>
        </p:nvSpPr>
        <p:spPr>
          <a:xfrm>
            <a:off x="866442" y="1447801"/>
            <a:ext cx="6620968" cy="3329581"/>
          </a:xfrm>
        </p:spPr>
        <p:txBody>
          <a:bodyPr anchor="b"/>
          <a:lstStyle>
            <a:lvl1pPr>
              <a:defRPr sz="7200"/>
            </a:lvl1pPr>
          </a:lstStyle>
          <a:p>
            <a:r>
              <a:rPr lang="hr-HR" smtClean="0"/>
              <a:t>Uredite stil naslova matrice</a:t>
            </a:r>
            <a:endParaRPr lang="en-US" dirty="0"/>
          </a:p>
        </p:txBody>
      </p:sp>
      <p:sp>
        <p:nvSpPr>
          <p:cNvPr id="3" name="Subtitle 2"/>
          <p:cNvSpPr>
            <a:spLocks noGrp="1"/>
          </p:cNvSpPr>
          <p:nvPr>
            <p:ph type="subTitle" idx="1"/>
          </p:nvPr>
        </p:nvSpPr>
        <p:spPr>
          <a:xfrm>
            <a:off x="866442" y="4777380"/>
            <a:ext cx="662096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hr-HR" smtClean="0"/>
              <a:t>Uredite stil podnaslova matrice</a:t>
            </a:r>
            <a:endParaRPr lang="en-US" dirty="0"/>
          </a:p>
        </p:txBody>
      </p:sp>
      <p:sp>
        <p:nvSpPr>
          <p:cNvPr id="4" name="Date Placeholder 3"/>
          <p:cNvSpPr>
            <a:spLocks noGrp="1"/>
          </p:cNvSpPr>
          <p:nvPr>
            <p:ph type="dt" sz="half" idx="10"/>
          </p:nvPr>
        </p:nvSpPr>
        <p:spPr/>
        <p:txBody>
          <a:bodyPr/>
          <a:lstStyle/>
          <a:p>
            <a:fld id="{9B801C48-FE9A-42F9-AA30-069AEC407F32}" type="datetimeFigureOut">
              <a:rPr lang="hr-HR" smtClean="0"/>
              <a:t>28.10.2016.</a:t>
            </a:fld>
            <a:endParaRPr lang="hr-HR"/>
          </a:p>
        </p:txBody>
      </p:sp>
      <p:sp>
        <p:nvSpPr>
          <p:cNvPr id="5" name="Footer Placeholder 4"/>
          <p:cNvSpPr>
            <a:spLocks noGrp="1"/>
          </p:cNvSpPr>
          <p:nvPr>
            <p:ph type="ftr" sz="quarter" idx="11"/>
          </p:nvPr>
        </p:nvSpPr>
        <p:spPr/>
        <p:txBody>
          <a:bodyPr/>
          <a:lstStyle/>
          <a:p>
            <a:endParaRPr lang="hr-HR"/>
          </a:p>
        </p:txBody>
      </p:sp>
      <p:sp>
        <p:nvSpPr>
          <p:cNvPr id="6" name="Slide Number Placeholder 5"/>
          <p:cNvSpPr>
            <a:spLocks noGrp="1"/>
          </p:cNvSpPr>
          <p:nvPr>
            <p:ph type="sldNum" sz="quarter" idx="12"/>
          </p:nvPr>
        </p:nvSpPr>
        <p:spPr/>
        <p:txBody>
          <a:bodyPr/>
          <a:lstStyle/>
          <a:p>
            <a:fld id="{73EDBAF9-7D64-46BD-A778-F4963E900C09}" type="slidenum">
              <a:rPr lang="hr-HR" smtClean="0"/>
              <a:t>‹#›</a:t>
            </a:fld>
            <a:endParaRPr lang="hr-HR"/>
          </a:p>
        </p:txBody>
      </p:sp>
    </p:spTree>
    <p:extLst>
      <p:ext uri="{BB962C8B-B14F-4D97-AF65-F5344CB8AC3E}">
        <p14:creationId xmlns:p14="http://schemas.microsoft.com/office/powerpoint/2010/main" val="40263875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ska slika s opisom">
    <p:spTree>
      <p:nvGrpSpPr>
        <p:cNvPr id="1" name=""/>
        <p:cNvGrpSpPr/>
        <p:nvPr/>
      </p:nvGrpSpPr>
      <p:grpSpPr>
        <a:xfrm>
          <a:off x="0" y="0"/>
          <a:ext cx="0" cy="0"/>
          <a:chOff x="0" y="0"/>
          <a:chExt cx="0" cy="0"/>
        </a:xfrm>
      </p:grpSpPr>
      <p:sp>
        <p:nvSpPr>
          <p:cNvPr id="2" name="Title 1"/>
          <p:cNvSpPr>
            <a:spLocks noGrp="1"/>
          </p:cNvSpPr>
          <p:nvPr>
            <p:ph type="title"/>
          </p:nvPr>
        </p:nvSpPr>
        <p:spPr>
          <a:xfrm>
            <a:off x="866443" y="4800587"/>
            <a:ext cx="6620967" cy="566738"/>
          </a:xfrm>
        </p:spPr>
        <p:txBody>
          <a:bodyPr anchor="b">
            <a:normAutofit/>
          </a:bodyPr>
          <a:lstStyle>
            <a:lvl1pPr algn="l">
              <a:defRPr sz="2400" b="0"/>
            </a:lvl1pPr>
          </a:lstStyle>
          <a:p>
            <a:r>
              <a:rPr lang="hr-HR" smtClean="0"/>
              <a:t>Uredite stil naslova matrice</a:t>
            </a:r>
            <a:endParaRPr lang="en-US" dirty="0"/>
          </a:p>
        </p:txBody>
      </p:sp>
      <p:sp>
        <p:nvSpPr>
          <p:cNvPr id="3" name="Picture Placeholder 2"/>
          <p:cNvSpPr>
            <a:spLocks noGrp="1" noChangeAspect="1"/>
          </p:cNvSpPr>
          <p:nvPr>
            <p:ph type="pic" idx="1"/>
          </p:nvPr>
        </p:nvSpPr>
        <p:spPr>
          <a:xfrm>
            <a:off x="866442" y="685800"/>
            <a:ext cx="662096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hr-HR" smtClean="0"/>
              <a:t>Kliknite ikonu da biste dodali  sliku</a:t>
            </a:r>
            <a:endParaRPr lang="en-US" dirty="0"/>
          </a:p>
        </p:txBody>
      </p:sp>
      <p:sp>
        <p:nvSpPr>
          <p:cNvPr id="4" name="Text Placeholder 3"/>
          <p:cNvSpPr>
            <a:spLocks noGrp="1"/>
          </p:cNvSpPr>
          <p:nvPr>
            <p:ph type="body" sz="half" idx="2"/>
          </p:nvPr>
        </p:nvSpPr>
        <p:spPr>
          <a:xfrm>
            <a:off x="866443" y="5367325"/>
            <a:ext cx="662096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r-HR" smtClean="0"/>
              <a:t>Uredite stilove teksta matrice</a:t>
            </a:r>
          </a:p>
        </p:txBody>
      </p:sp>
      <p:sp>
        <p:nvSpPr>
          <p:cNvPr id="5" name="Date Placeholder 4"/>
          <p:cNvSpPr>
            <a:spLocks noGrp="1"/>
          </p:cNvSpPr>
          <p:nvPr>
            <p:ph type="dt" sz="half" idx="10"/>
          </p:nvPr>
        </p:nvSpPr>
        <p:spPr/>
        <p:txBody>
          <a:bodyPr/>
          <a:lstStyle/>
          <a:p>
            <a:fld id="{9B801C48-FE9A-42F9-AA30-069AEC407F32}" type="datetimeFigureOut">
              <a:rPr lang="hr-HR" smtClean="0"/>
              <a:t>28.10.2016.</a:t>
            </a:fld>
            <a:endParaRPr lang="hr-HR"/>
          </a:p>
        </p:txBody>
      </p:sp>
      <p:sp>
        <p:nvSpPr>
          <p:cNvPr id="6" name="Footer Placeholder 5"/>
          <p:cNvSpPr>
            <a:spLocks noGrp="1"/>
          </p:cNvSpPr>
          <p:nvPr>
            <p:ph type="ftr" sz="quarter" idx="11"/>
          </p:nvPr>
        </p:nvSpPr>
        <p:spPr/>
        <p:txBody>
          <a:bodyPr/>
          <a:lstStyle/>
          <a:p>
            <a:endParaRPr lang="hr-HR"/>
          </a:p>
        </p:txBody>
      </p:sp>
      <p:sp>
        <p:nvSpPr>
          <p:cNvPr id="7" name="Slide Number Placeholder 6"/>
          <p:cNvSpPr>
            <a:spLocks noGrp="1"/>
          </p:cNvSpPr>
          <p:nvPr>
            <p:ph type="sldNum" sz="quarter" idx="12"/>
          </p:nvPr>
        </p:nvSpPr>
        <p:spPr/>
        <p:txBody>
          <a:bodyPr/>
          <a:lstStyle/>
          <a:p>
            <a:fld id="{73EDBAF9-7D64-46BD-A778-F4963E900C09}" type="slidenum">
              <a:rPr lang="hr-HR" smtClean="0"/>
              <a:t>‹#›</a:t>
            </a:fld>
            <a:endParaRPr lang="hr-HR"/>
          </a:p>
        </p:txBody>
      </p:sp>
    </p:spTree>
    <p:extLst>
      <p:ext uri="{BB962C8B-B14F-4D97-AF65-F5344CB8AC3E}">
        <p14:creationId xmlns:p14="http://schemas.microsoft.com/office/powerpoint/2010/main" val="41908321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Naslov i opis">
    <p:spTree>
      <p:nvGrpSpPr>
        <p:cNvPr id="1" name=""/>
        <p:cNvGrpSpPr/>
        <p:nvPr/>
      </p:nvGrpSpPr>
      <p:grpSpPr>
        <a:xfrm>
          <a:off x="0" y="0"/>
          <a:ext cx="0" cy="0"/>
          <a:chOff x="0" y="0"/>
          <a:chExt cx="0" cy="0"/>
        </a:xfrm>
      </p:grpSpPr>
      <p:sp>
        <p:nvSpPr>
          <p:cNvPr id="2" name="Title 1"/>
          <p:cNvSpPr>
            <a:spLocks noGrp="1"/>
          </p:cNvSpPr>
          <p:nvPr>
            <p:ph type="title"/>
          </p:nvPr>
        </p:nvSpPr>
        <p:spPr>
          <a:xfrm>
            <a:off x="866442" y="1447800"/>
            <a:ext cx="6620968" cy="1981200"/>
          </a:xfrm>
        </p:spPr>
        <p:txBody>
          <a:bodyPr/>
          <a:lstStyle>
            <a:lvl1pPr>
              <a:defRPr sz="4800"/>
            </a:lvl1pPr>
          </a:lstStyle>
          <a:p>
            <a:r>
              <a:rPr lang="hr-HR" smtClean="0"/>
              <a:t>Uredite stil naslova matrice</a:t>
            </a:r>
            <a:endParaRPr lang="en-US" dirty="0"/>
          </a:p>
        </p:txBody>
      </p:sp>
      <p:sp>
        <p:nvSpPr>
          <p:cNvPr id="8" name="Text Placeholder 3"/>
          <p:cNvSpPr>
            <a:spLocks noGrp="1"/>
          </p:cNvSpPr>
          <p:nvPr>
            <p:ph type="body" sz="half" idx="2"/>
          </p:nvPr>
        </p:nvSpPr>
        <p:spPr>
          <a:xfrm>
            <a:off x="866442" y="3657600"/>
            <a:ext cx="6620968"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r-HR" smtClean="0"/>
              <a:t>Uredite stilove teksta matrice</a:t>
            </a:r>
          </a:p>
        </p:txBody>
      </p:sp>
      <p:sp>
        <p:nvSpPr>
          <p:cNvPr id="4" name="Date Placeholder 3"/>
          <p:cNvSpPr>
            <a:spLocks noGrp="1"/>
          </p:cNvSpPr>
          <p:nvPr>
            <p:ph type="dt" sz="half" idx="10"/>
          </p:nvPr>
        </p:nvSpPr>
        <p:spPr/>
        <p:txBody>
          <a:bodyPr/>
          <a:lstStyle/>
          <a:p>
            <a:fld id="{9B801C48-FE9A-42F9-AA30-069AEC407F32}" type="datetimeFigureOut">
              <a:rPr lang="hr-HR" smtClean="0"/>
              <a:t>28.10.2016.</a:t>
            </a:fld>
            <a:endParaRPr lang="hr-HR"/>
          </a:p>
        </p:txBody>
      </p:sp>
      <p:sp>
        <p:nvSpPr>
          <p:cNvPr id="5" name="Footer Placeholder 4"/>
          <p:cNvSpPr>
            <a:spLocks noGrp="1"/>
          </p:cNvSpPr>
          <p:nvPr>
            <p:ph type="ftr" sz="quarter" idx="11"/>
          </p:nvPr>
        </p:nvSpPr>
        <p:spPr/>
        <p:txBody>
          <a:bodyPr/>
          <a:lstStyle/>
          <a:p>
            <a:endParaRPr lang="hr-HR"/>
          </a:p>
        </p:txBody>
      </p:sp>
      <p:sp>
        <p:nvSpPr>
          <p:cNvPr id="6" name="Slide Number Placeholder 5"/>
          <p:cNvSpPr>
            <a:spLocks noGrp="1"/>
          </p:cNvSpPr>
          <p:nvPr>
            <p:ph type="sldNum" sz="quarter" idx="12"/>
          </p:nvPr>
        </p:nvSpPr>
        <p:spPr/>
        <p:txBody>
          <a:bodyPr/>
          <a:lstStyle/>
          <a:p>
            <a:fld id="{73EDBAF9-7D64-46BD-A778-F4963E900C09}" type="slidenum">
              <a:rPr lang="hr-HR" smtClean="0"/>
              <a:t>‹#›</a:t>
            </a:fld>
            <a:endParaRPr lang="hr-HR"/>
          </a:p>
        </p:txBody>
      </p:sp>
    </p:spTree>
    <p:extLst>
      <p:ext uri="{BB962C8B-B14F-4D97-AF65-F5344CB8AC3E}">
        <p14:creationId xmlns:p14="http://schemas.microsoft.com/office/powerpoint/2010/main" val="186245856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t s opisom">
    <p:spTree>
      <p:nvGrpSpPr>
        <p:cNvPr id="1" name=""/>
        <p:cNvGrpSpPr/>
        <p:nvPr/>
      </p:nvGrpSpPr>
      <p:grpSpPr>
        <a:xfrm>
          <a:off x="0" y="0"/>
          <a:ext cx="0" cy="0"/>
          <a:chOff x="0" y="0"/>
          <a:chExt cx="0" cy="0"/>
        </a:xfrm>
      </p:grpSpPr>
      <p:sp>
        <p:nvSpPr>
          <p:cNvPr id="2" name="Title 1"/>
          <p:cNvSpPr>
            <a:spLocks noGrp="1"/>
          </p:cNvSpPr>
          <p:nvPr>
            <p:ph type="title"/>
          </p:nvPr>
        </p:nvSpPr>
        <p:spPr>
          <a:xfrm>
            <a:off x="1181409" y="1447800"/>
            <a:ext cx="6001049" cy="2323374"/>
          </a:xfrm>
        </p:spPr>
        <p:txBody>
          <a:bodyPr/>
          <a:lstStyle>
            <a:lvl1pPr>
              <a:defRPr sz="4800"/>
            </a:lvl1pPr>
          </a:lstStyle>
          <a:p>
            <a:r>
              <a:rPr lang="hr-HR" smtClean="0"/>
              <a:t>Uredite stil naslova matrice</a:t>
            </a:r>
            <a:endParaRPr lang="en-US" dirty="0"/>
          </a:p>
        </p:txBody>
      </p:sp>
      <p:sp>
        <p:nvSpPr>
          <p:cNvPr id="11" name="Text Placeholder 3"/>
          <p:cNvSpPr>
            <a:spLocks noGrp="1"/>
          </p:cNvSpPr>
          <p:nvPr>
            <p:ph type="body" sz="half" idx="14"/>
          </p:nvPr>
        </p:nvSpPr>
        <p:spPr>
          <a:xfrm>
            <a:off x="1448177" y="3771174"/>
            <a:ext cx="546115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hr-HR" smtClean="0"/>
              <a:t>Uredite stilove teksta matrice</a:t>
            </a:r>
          </a:p>
        </p:txBody>
      </p:sp>
      <p:sp>
        <p:nvSpPr>
          <p:cNvPr id="10" name="Text Placeholder 3"/>
          <p:cNvSpPr>
            <a:spLocks noGrp="1"/>
          </p:cNvSpPr>
          <p:nvPr>
            <p:ph type="body" sz="half" idx="2"/>
          </p:nvPr>
        </p:nvSpPr>
        <p:spPr>
          <a:xfrm>
            <a:off x="866442" y="4350657"/>
            <a:ext cx="6620968"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r-HR" smtClean="0"/>
              <a:t>Uredite stilove teksta matrice</a:t>
            </a:r>
          </a:p>
        </p:txBody>
      </p:sp>
      <p:sp>
        <p:nvSpPr>
          <p:cNvPr id="4" name="Date Placeholder 3"/>
          <p:cNvSpPr>
            <a:spLocks noGrp="1"/>
          </p:cNvSpPr>
          <p:nvPr>
            <p:ph type="dt" sz="half" idx="10"/>
          </p:nvPr>
        </p:nvSpPr>
        <p:spPr/>
        <p:txBody>
          <a:bodyPr/>
          <a:lstStyle/>
          <a:p>
            <a:fld id="{9B801C48-FE9A-42F9-AA30-069AEC407F32}" type="datetimeFigureOut">
              <a:rPr lang="hr-HR" smtClean="0"/>
              <a:t>28.10.2016.</a:t>
            </a:fld>
            <a:endParaRPr lang="hr-HR"/>
          </a:p>
        </p:txBody>
      </p:sp>
      <p:sp>
        <p:nvSpPr>
          <p:cNvPr id="5" name="Footer Placeholder 4"/>
          <p:cNvSpPr>
            <a:spLocks noGrp="1"/>
          </p:cNvSpPr>
          <p:nvPr>
            <p:ph type="ftr" sz="quarter" idx="11"/>
          </p:nvPr>
        </p:nvSpPr>
        <p:spPr/>
        <p:txBody>
          <a:bodyPr/>
          <a:lstStyle/>
          <a:p>
            <a:endParaRPr lang="hr-HR"/>
          </a:p>
        </p:txBody>
      </p:sp>
      <p:sp>
        <p:nvSpPr>
          <p:cNvPr id="6" name="Slide Number Placeholder 5"/>
          <p:cNvSpPr>
            <a:spLocks noGrp="1"/>
          </p:cNvSpPr>
          <p:nvPr>
            <p:ph type="sldNum" sz="quarter" idx="12"/>
          </p:nvPr>
        </p:nvSpPr>
        <p:spPr/>
        <p:txBody>
          <a:bodyPr/>
          <a:lstStyle/>
          <a:p>
            <a:fld id="{73EDBAF9-7D64-46BD-A778-F4963E900C09}" type="slidenum">
              <a:rPr lang="hr-HR" smtClean="0"/>
              <a:t>‹#›</a:t>
            </a:fld>
            <a:endParaRPr lang="hr-HR"/>
          </a:p>
        </p:txBody>
      </p:sp>
      <p:sp>
        <p:nvSpPr>
          <p:cNvPr id="12" name="TextBox 11"/>
          <p:cNvSpPr txBox="1"/>
          <p:nvPr/>
        </p:nvSpPr>
        <p:spPr>
          <a:xfrm>
            <a:off x="673897" y="971253"/>
            <a:ext cx="601591"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sz="12200" dirty="0"/>
              <a:t>“</a:t>
            </a:r>
          </a:p>
        </p:txBody>
      </p:sp>
      <p:sp>
        <p:nvSpPr>
          <p:cNvPr id="15" name="TextBox 14"/>
          <p:cNvSpPr txBox="1"/>
          <p:nvPr/>
        </p:nvSpPr>
        <p:spPr>
          <a:xfrm>
            <a:off x="6999690" y="2613787"/>
            <a:ext cx="601591"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sz="12200" dirty="0"/>
              <a:t>”</a:t>
            </a:r>
          </a:p>
        </p:txBody>
      </p:sp>
    </p:spTree>
    <p:extLst>
      <p:ext uri="{BB962C8B-B14F-4D97-AF65-F5344CB8AC3E}">
        <p14:creationId xmlns:p14="http://schemas.microsoft.com/office/powerpoint/2010/main" val="129565180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Kartica s nazivom">
    <p:spTree>
      <p:nvGrpSpPr>
        <p:cNvPr id="1" name=""/>
        <p:cNvGrpSpPr/>
        <p:nvPr/>
      </p:nvGrpSpPr>
      <p:grpSpPr>
        <a:xfrm>
          <a:off x="0" y="0"/>
          <a:ext cx="0" cy="0"/>
          <a:chOff x="0" y="0"/>
          <a:chExt cx="0" cy="0"/>
        </a:xfrm>
      </p:grpSpPr>
      <p:sp>
        <p:nvSpPr>
          <p:cNvPr id="2" name="Title 1"/>
          <p:cNvSpPr>
            <a:spLocks noGrp="1"/>
          </p:cNvSpPr>
          <p:nvPr>
            <p:ph type="title"/>
          </p:nvPr>
        </p:nvSpPr>
        <p:spPr>
          <a:xfrm>
            <a:off x="866441" y="3124201"/>
            <a:ext cx="6620969" cy="1653180"/>
          </a:xfrm>
        </p:spPr>
        <p:txBody>
          <a:bodyPr anchor="b"/>
          <a:lstStyle>
            <a:lvl1pPr algn="l">
              <a:defRPr sz="4000" b="0" cap="none"/>
            </a:lvl1pPr>
          </a:lstStyle>
          <a:p>
            <a:r>
              <a:rPr lang="hr-HR" smtClean="0"/>
              <a:t>Uredite stil naslova matrice</a:t>
            </a:r>
            <a:endParaRPr lang="en-US" dirty="0"/>
          </a:p>
        </p:txBody>
      </p:sp>
      <p:sp>
        <p:nvSpPr>
          <p:cNvPr id="3" name="Text Placeholder 2"/>
          <p:cNvSpPr>
            <a:spLocks noGrp="1"/>
          </p:cNvSpPr>
          <p:nvPr>
            <p:ph type="body" idx="1"/>
          </p:nvPr>
        </p:nvSpPr>
        <p:spPr>
          <a:xfrm>
            <a:off x="866442" y="4777381"/>
            <a:ext cx="6620968"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hr-HR" smtClean="0"/>
              <a:t>Uredite stilove teksta matrice</a:t>
            </a:r>
          </a:p>
        </p:txBody>
      </p:sp>
      <p:sp>
        <p:nvSpPr>
          <p:cNvPr id="4" name="Date Placeholder 3"/>
          <p:cNvSpPr>
            <a:spLocks noGrp="1"/>
          </p:cNvSpPr>
          <p:nvPr>
            <p:ph type="dt" sz="half" idx="10"/>
          </p:nvPr>
        </p:nvSpPr>
        <p:spPr/>
        <p:txBody>
          <a:bodyPr/>
          <a:lstStyle/>
          <a:p>
            <a:fld id="{9B801C48-FE9A-42F9-AA30-069AEC407F32}" type="datetimeFigureOut">
              <a:rPr lang="hr-HR" smtClean="0"/>
              <a:t>28.10.2016.</a:t>
            </a:fld>
            <a:endParaRPr lang="hr-HR"/>
          </a:p>
        </p:txBody>
      </p:sp>
      <p:sp>
        <p:nvSpPr>
          <p:cNvPr id="5" name="Footer Placeholder 4"/>
          <p:cNvSpPr>
            <a:spLocks noGrp="1"/>
          </p:cNvSpPr>
          <p:nvPr>
            <p:ph type="ftr" sz="quarter" idx="11"/>
          </p:nvPr>
        </p:nvSpPr>
        <p:spPr/>
        <p:txBody>
          <a:bodyPr/>
          <a:lstStyle/>
          <a:p>
            <a:endParaRPr lang="hr-HR"/>
          </a:p>
        </p:txBody>
      </p:sp>
      <p:sp>
        <p:nvSpPr>
          <p:cNvPr id="6" name="Slide Number Placeholder 5"/>
          <p:cNvSpPr>
            <a:spLocks noGrp="1"/>
          </p:cNvSpPr>
          <p:nvPr>
            <p:ph type="sldNum" sz="quarter" idx="12"/>
          </p:nvPr>
        </p:nvSpPr>
        <p:spPr/>
        <p:txBody>
          <a:bodyPr/>
          <a:lstStyle/>
          <a:p>
            <a:fld id="{73EDBAF9-7D64-46BD-A778-F4963E900C09}" type="slidenum">
              <a:rPr lang="hr-HR" smtClean="0"/>
              <a:t>‹#›</a:t>
            </a:fld>
            <a:endParaRPr lang="hr-HR"/>
          </a:p>
        </p:txBody>
      </p:sp>
    </p:spTree>
    <p:extLst>
      <p:ext uri="{BB962C8B-B14F-4D97-AF65-F5344CB8AC3E}">
        <p14:creationId xmlns:p14="http://schemas.microsoft.com/office/powerpoint/2010/main" val="367086772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stupc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hr-HR" smtClean="0"/>
              <a:t>Uredite stil naslova matrice</a:t>
            </a:r>
            <a:endParaRPr lang="en-US" dirty="0"/>
          </a:p>
        </p:txBody>
      </p:sp>
      <p:sp>
        <p:nvSpPr>
          <p:cNvPr id="3" name="Text Placeholder 2"/>
          <p:cNvSpPr>
            <a:spLocks noGrp="1"/>
          </p:cNvSpPr>
          <p:nvPr>
            <p:ph type="body" idx="1"/>
          </p:nvPr>
        </p:nvSpPr>
        <p:spPr>
          <a:xfrm>
            <a:off x="474834" y="1981200"/>
            <a:ext cx="22107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r-HR" smtClean="0"/>
              <a:t>Uredite stilove teksta matrice</a:t>
            </a:r>
          </a:p>
        </p:txBody>
      </p:sp>
      <p:sp>
        <p:nvSpPr>
          <p:cNvPr id="16" name="Text Placeholder 3"/>
          <p:cNvSpPr>
            <a:spLocks noGrp="1"/>
          </p:cNvSpPr>
          <p:nvPr>
            <p:ph type="body" sz="half" idx="15"/>
          </p:nvPr>
        </p:nvSpPr>
        <p:spPr>
          <a:xfrm>
            <a:off x="489475" y="2667000"/>
            <a:ext cx="219608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r-HR" smtClean="0"/>
              <a:t>Uredite stilove teksta matrice</a:t>
            </a:r>
          </a:p>
        </p:txBody>
      </p:sp>
      <p:sp>
        <p:nvSpPr>
          <p:cNvPr id="5" name="Text Placeholder 4"/>
          <p:cNvSpPr>
            <a:spLocks noGrp="1"/>
          </p:cNvSpPr>
          <p:nvPr>
            <p:ph type="body" sz="quarter" idx="3"/>
          </p:nvPr>
        </p:nvSpPr>
        <p:spPr>
          <a:xfrm>
            <a:off x="2913504" y="1981200"/>
            <a:ext cx="2202754"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r-HR" smtClean="0"/>
              <a:t>Uredite stilove teksta matrice</a:t>
            </a:r>
          </a:p>
        </p:txBody>
      </p:sp>
      <p:sp>
        <p:nvSpPr>
          <p:cNvPr id="19" name="Text Placeholder 3"/>
          <p:cNvSpPr>
            <a:spLocks noGrp="1"/>
          </p:cNvSpPr>
          <p:nvPr>
            <p:ph type="body" sz="half" idx="16"/>
          </p:nvPr>
        </p:nvSpPr>
        <p:spPr>
          <a:xfrm>
            <a:off x="2905586" y="2667000"/>
            <a:ext cx="2210671"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r-HR" smtClean="0"/>
              <a:t>Uredite stilove teksta matrice</a:t>
            </a:r>
          </a:p>
        </p:txBody>
      </p:sp>
      <p:sp>
        <p:nvSpPr>
          <p:cNvPr id="14" name="Text Placeholder 4"/>
          <p:cNvSpPr>
            <a:spLocks noGrp="1"/>
          </p:cNvSpPr>
          <p:nvPr>
            <p:ph type="body" sz="quarter" idx="13"/>
          </p:nvPr>
        </p:nvSpPr>
        <p:spPr>
          <a:xfrm>
            <a:off x="5344917" y="1981200"/>
            <a:ext cx="219965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r-HR" smtClean="0"/>
              <a:t>Uredite stilove teksta matrice</a:t>
            </a:r>
          </a:p>
        </p:txBody>
      </p:sp>
      <p:sp>
        <p:nvSpPr>
          <p:cNvPr id="20" name="Text Placeholder 3"/>
          <p:cNvSpPr>
            <a:spLocks noGrp="1"/>
          </p:cNvSpPr>
          <p:nvPr>
            <p:ph type="body" sz="half" idx="17"/>
          </p:nvPr>
        </p:nvSpPr>
        <p:spPr>
          <a:xfrm>
            <a:off x="5344917" y="2667000"/>
            <a:ext cx="2199658"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r-HR" smtClean="0"/>
              <a:t>Uredite stilove teksta matrice</a:t>
            </a:r>
          </a:p>
        </p:txBody>
      </p:sp>
      <p:cxnSp>
        <p:nvCxnSpPr>
          <p:cNvPr id="17" name="Straight Connector 16"/>
          <p:cNvCxnSpPr/>
          <p:nvPr/>
        </p:nvCxnSpPr>
        <p:spPr>
          <a:xfrm>
            <a:off x="2795334"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5223030"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9B801C48-FE9A-42F9-AA30-069AEC407F32}" type="datetimeFigureOut">
              <a:rPr lang="hr-HR" smtClean="0"/>
              <a:t>28.10.2016.</a:t>
            </a:fld>
            <a:endParaRPr lang="hr-HR"/>
          </a:p>
        </p:txBody>
      </p:sp>
      <p:sp>
        <p:nvSpPr>
          <p:cNvPr id="4" name="Footer Placeholder 4"/>
          <p:cNvSpPr>
            <a:spLocks noGrp="1"/>
          </p:cNvSpPr>
          <p:nvPr>
            <p:ph type="ftr" sz="quarter" idx="11"/>
          </p:nvPr>
        </p:nvSpPr>
        <p:spPr/>
        <p:txBody>
          <a:bodyPr/>
          <a:lstStyle/>
          <a:p>
            <a:endParaRPr lang="hr-HR"/>
          </a:p>
        </p:txBody>
      </p:sp>
      <p:sp>
        <p:nvSpPr>
          <p:cNvPr id="6" name="Slide Number Placeholder 5"/>
          <p:cNvSpPr>
            <a:spLocks noGrp="1"/>
          </p:cNvSpPr>
          <p:nvPr>
            <p:ph type="sldNum" sz="quarter" idx="12"/>
          </p:nvPr>
        </p:nvSpPr>
        <p:spPr/>
        <p:txBody>
          <a:bodyPr/>
          <a:lstStyle/>
          <a:p>
            <a:fld id="{73EDBAF9-7D64-46BD-A778-F4963E900C09}" type="slidenum">
              <a:rPr lang="hr-HR" smtClean="0"/>
              <a:t>‹#›</a:t>
            </a:fld>
            <a:endParaRPr lang="hr-HR"/>
          </a:p>
        </p:txBody>
      </p:sp>
    </p:spTree>
    <p:extLst>
      <p:ext uri="{BB962C8B-B14F-4D97-AF65-F5344CB8AC3E}">
        <p14:creationId xmlns:p14="http://schemas.microsoft.com/office/powerpoint/2010/main" val="156832901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stupca sa slika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hr-HR" smtClean="0"/>
              <a:t>Uredite stil naslova matrice</a:t>
            </a:r>
            <a:endParaRPr lang="en-US" dirty="0"/>
          </a:p>
        </p:txBody>
      </p:sp>
      <p:sp>
        <p:nvSpPr>
          <p:cNvPr id="3" name="Text Placeholder 2"/>
          <p:cNvSpPr>
            <a:spLocks noGrp="1"/>
          </p:cNvSpPr>
          <p:nvPr>
            <p:ph type="body" idx="1"/>
          </p:nvPr>
        </p:nvSpPr>
        <p:spPr>
          <a:xfrm>
            <a:off x="489475" y="4250949"/>
            <a:ext cx="2205612"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r-HR" smtClean="0"/>
              <a:t>Uredite stilove teksta matrice</a:t>
            </a:r>
          </a:p>
        </p:txBody>
      </p:sp>
      <p:sp>
        <p:nvSpPr>
          <p:cNvPr id="29" name="Picture Placeholder 2"/>
          <p:cNvSpPr>
            <a:spLocks noGrp="1" noChangeAspect="1"/>
          </p:cNvSpPr>
          <p:nvPr>
            <p:ph type="pic" idx="15"/>
          </p:nvPr>
        </p:nvSpPr>
        <p:spPr>
          <a:xfrm>
            <a:off x="489475" y="2209800"/>
            <a:ext cx="2205612"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hr-HR" smtClean="0"/>
              <a:t>Kliknite ikonu da biste dodali  sliku</a:t>
            </a:r>
            <a:endParaRPr lang="en-US" dirty="0"/>
          </a:p>
        </p:txBody>
      </p:sp>
      <p:sp>
        <p:nvSpPr>
          <p:cNvPr id="22" name="Text Placeholder 3"/>
          <p:cNvSpPr>
            <a:spLocks noGrp="1"/>
          </p:cNvSpPr>
          <p:nvPr>
            <p:ph type="body" sz="half" idx="18"/>
          </p:nvPr>
        </p:nvSpPr>
        <p:spPr>
          <a:xfrm>
            <a:off x="489475" y="4827212"/>
            <a:ext cx="2205612"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r-HR" smtClean="0"/>
              <a:t>Uredite stilove teksta matrice</a:t>
            </a:r>
          </a:p>
        </p:txBody>
      </p:sp>
      <p:sp>
        <p:nvSpPr>
          <p:cNvPr id="5" name="Text Placeholder 4"/>
          <p:cNvSpPr>
            <a:spLocks noGrp="1"/>
          </p:cNvSpPr>
          <p:nvPr>
            <p:ph type="body" sz="quarter" idx="3"/>
          </p:nvPr>
        </p:nvSpPr>
        <p:spPr>
          <a:xfrm>
            <a:off x="2917792" y="4250949"/>
            <a:ext cx="21984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r-HR" smtClean="0"/>
              <a:t>Uredite stilove teksta matrice</a:t>
            </a:r>
          </a:p>
        </p:txBody>
      </p:sp>
      <p:sp>
        <p:nvSpPr>
          <p:cNvPr id="30" name="Picture Placeholder 2"/>
          <p:cNvSpPr>
            <a:spLocks noGrp="1" noChangeAspect="1"/>
          </p:cNvSpPr>
          <p:nvPr>
            <p:ph type="pic" idx="21"/>
          </p:nvPr>
        </p:nvSpPr>
        <p:spPr>
          <a:xfrm>
            <a:off x="2917791" y="2209800"/>
            <a:ext cx="2198466"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hr-HR" smtClean="0"/>
              <a:t>Kliknite ikonu da biste dodali  sliku</a:t>
            </a:r>
            <a:endParaRPr lang="en-US" dirty="0"/>
          </a:p>
        </p:txBody>
      </p:sp>
      <p:sp>
        <p:nvSpPr>
          <p:cNvPr id="23" name="Text Placeholder 3"/>
          <p:cNvSpPr>
            <a:spLocks noGrp="1"/>
          </p:cNvSpPr>
          <p:nvPr>
            <p:ph type="body" sz="half" idx="19"/>
          </p:nvPr>
        </p:nvSpPr>
        <p:spPr>
          <a:xfrm>
            <a:off x="2916776" y="4827211"/>
            <a:ext cx="2201378"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r-HR" smtClean="0"/>
              <a:t>Uredite stilove teksta matrice</a:t>
            </a:r>
          </a:p>
        </p:txBody>
      </p:sp>
      <p:sp>
        <p:nvSpPr>
          <p:cNvPr id="14" name="Text Placeholder 4"/>
          <p:cNvSpPr>
            <a:spLocks noGrp="1"/>
          </p:cNvSpPr>
          <p:nvPr>
            <p:ph type="body" sz="quarter" idx="13"/>
          </p:nvPr>
        </p:nvSpPr>
        <p:spPr>
          <a:xfrm>
            <a:off x="5344917" y="4250949"/>
            <a:ext cx="219965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r-HR" smtClean="0"/>
              <a:t>Uredite stilove teksta matrice</a:t>
            </a:r>
          </a:p>
        </p:txBody>
      </p:sp>
      <p:sp>
        <p:nvSpPr>
          <p:cNvPr id="31" name="Picture Placeholder 2"/>
          <p:cNvSpPr>
            <a:spLocks noGrp="1" noChangeAspect="1"/>
          </p:cNvSpPr>
          <p:nvPr>
            <p:ph type="pic" idx="22"/>
          </p:nvPr>
        </p:nvSpPr>
        <p:spPr>
          <a:xfrm>
            <a:off x="5344916" y="2209800"/>
            <a:ext cx="2199658"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hr-HR" smtClean="0"/>
              <a:t>Kliknite ikonu da biste dodali  sliku</a:t>
            </a:r>
            <a:endParaRPr lang="en-US" dirty="0"/>
          </a:p>
        </p:txBody>
      </p:sp>
      <p:sp>
        <p:nvSpPr>
          <p:cNvPr id="24" name="Text Placeholder 3"/>
          <p:cNvSpPr>
            <a:spLocks noGrp="1"/>
          </p:cNvSpPr>
          <p:nvPr>
            <p:ph type="body" sz="half" idx="20"/>
          </p:nvPr>
        </p:nvSpPr>
        <p:spPr>
          <a:xfrm>
            <a:off x="5344824" y="4827209"/>
            <a:ext cx="2202571"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r-HR" smtClean="0"/>
              <a:t>Uredite stilove teksta matrice</a:t>
            </a:r>
          </a:p>
        </p:txBody>
      </p:sp>
      <p:cxnSp>
        <p:nvCxnSpPr>
          <p:cNvPr id="19" name="Straight Connector 18"/>
          <p:cNvCxnSpPr/>
          <p:nvPr/>
        </p:nvCxnSpPr>
        <p:spPr>
          <a:xfrm>
            <a:off x="2795334"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5223030"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9B801C48-FE9A-42F9-AA30-069AEC407F32}" type="datetimeFigureOut">
              <a:rPr lang="hr-HR" smtClean="0"/>
              <a:t>28.10.2016.</a:t>
            </a:fld>
            <a:endParaRPr lang="hr-HR"/>
          </a:p>
        </p:txBody>
      </p:sp>
      <p:sp>
        <p:nvSpPr>
          <p:cNvPr id="4" name="Footer Placeholder 4"/>
          <p:cNvSpPr>
            <a:spLocks noGrp="1"/>
          </p:cNvSpPr>
          <p:nvPr>
            <p:ph type="ftr" sz="quarter" idx="11"/>
          </p:nvPr>
        </p:nvSpPr>
        <p:spPr/>
        <p:txBody>
          <a:bodyPr/>
          <a:lstStyle/>
          <a:p>
            <a:endParaRPr lang="hr-HR"/>
          </a:p>
        </p:txBody>
      </p:sp>
      <p:sp>
        <p:nvSpPr>
          <p:cNvPr id="6" name="Slide Number Placeholder 5"/>
          <p:cNvSpPr>
            <a:spLocks noGrp="1"/>
          </p:cNvSpPr>
          <p:nvPr>
            <p:ph type="sldNum" sz="quarter" idx="12"/>
          </p:nvPr>
        </p:nvSpPr>
        <p:spPr/>
        <p:txBody>
          <a:bodyPr/>
          <a:lstStyle/>
          <a:p>
            <a:fld id="{73EDBAF9-7D64-46BD-A778-F4963E900C09}" type="slidenum">
              <a:rPr lang="hr-HR" smtClean="0"/>
              <a:t>‹#›</a:t>
            </a:fld>
            <a:endParaRPr lang="hr-HR"/>
          </a:p>
        </p:txBody>
      </p:sp>
    </p:spTree>
    <p:extLst>
      <p:ext uri="{BB962C8B-B14F-4D97-AF65-F5344CB8AC3E}">
        <p14:creationId xmlns:p14="http://schemas.microsoft.com/office/powerpoint/2010/main" val="97311790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Naslov i okomiti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smtClean="0"/>
              <a:t>Uredite stil naslova matrice</a:t>
            </a:r>
            <a:endParaRPr lang="en-US" dirty="0"/>
          </a:p>
        </p:txBody>
      </p:sp>
      <p:sp>
        <p:nvSpPr>
          <p:cNvPr id="3" name="Vertical Text Placeholder 2"/>
          <p:cNvSpPr>
            <a:spLocks noGrp="1"/>
          </p:cNvSpPr>
          <p:nvPr>
            <p:ph type="body" orient="vert" idx="1"/>
          </p:nvPr>
        </p:nvSpPr>
        <p:spPr/>
        <p:txBody>
          <a:bodyPr vert="eaVert" anchor="t" anchorCtr="0"/>
          <a:lstStyle/>
          <a:p>
            <a:pPr lvl="0"/>
            <a:r>
              <a:rPr lang="hr-HR" smtClean="0"/>
              <a:t>Uredite stilove teksta matrice</a:t>
            </a:r>
          </a:p>
          <a:p>
            <a:pPr lvl="1"/>
            <a:r>
              <a:rPr lang="hr-HR" smtClean="0"/>
              <a:t>Druga razina</a:t>
            </a:r>
          </a:p>
          <a:p>
            <a:pPr lvl="2"/>
            <a:r>
              <a:rPr lang="hr-HR" smtClean="0"/>
              <a:t>Treća razina</a:t>
            </a:r>
          </a:p>
          <a:p>
            <a:pPr lvl="3"/>
            <a:r>
              <a:rPr lang="hr-HR" smtClean="0"/>
              <a:t>Četvrta razina</a:t>
            </a:r>
          </a:p>
          <a:p>
            <a:pPr lvl="4"/>
            <a:r>
              <a:rPr lang="hr-HR" smtClean="0"/>
              <a:t>Peta razina</a:t>
            </a:r>
            <a:endParaRPr lang="en-US" dirty="0"/>
          </a:p>
        </p:txBody>
      </p:sp>
      <p:sp>
        <p:nvSpPr>
          <p:cNvPr id="4" name="Date Placeholder 3"/>
          <p:cNvSpPr>
            <a:spLocks noGrp="1"/>
          </p:cNvSpPr>
          <p:nvPr>
            <p:ph type="dt" sz="half" idx="10"/>
          </p:nvPr>
        </p:nvSpPr>
        <p:spPr/>
        <p:txBody>
          <a:bodyPr/>
          <a:lstStyle/>
          <a:p>
            <a:fld id="{9B801C48-FE9A-42F9-AA30-069AEC407F32}" type="datetimeFigureOut">
              <a:rPr lang="hr-HR" smtClean="0"/>
              <a:t>28.10.2016.</a:t>
            </a:fld>
            <a:endParaRPr lang="hr-HR"/>
          </a:p>
        </p:txBody>
      </p:sp>
      <p:sp>
        <p:nvSpPr>
          <p:cNvPr id="5" name="Footer Placeholder 4"/>
          <p:cNvSpPr>
            <a:spLocks noGrp="1"/>
          </p:cNvSpPr>
          <p:nvPr>
            <p:ph type="ftr" sz="quarter" idx="11"/>
          </p:nvPr>
        </p:nvSpPr>
        <p:spPr/>
        <p:txBody>
          <a:bodyPr/>
          <a:lstStyle/>
          <a:p>
            <a:endParaRPr lang="hr-HR"/>
          </a:p>
        </p:txBody>
      </p:sp>
      <p:sp>
        <p:nvSpPr>
          <p:cNvPr id="6" name="Slide Number Placeholder 5"/>
          <p:cNvSpPr>
            <a:spLocks noGrp="1"/>
          </p:cNvSpPr>
          <p:nvPr>
            <p:ph type="sldNum" sz="quarter" idx="12"/>
          </p:nvPr>
        </p:nvSpPr>
        <p:spPr/>
        <p:txBody>
          <a:bodyPr/>
          <a:lstStyle/>
          <a:p>
            <a:fld id="{73EDBAF9-7D64-46BD-A778-F4963E900C09}" type="slidenum">
              <a:rPr lang="hr-HR" smtClean="0"/>
              <a:t>‹#›</a:t>
            </a:fld>
            <a:endParaRPr lang="hr-HR"/>
          </a:p>
        </p:txBody>
      </p:sp>
    </p:spTree>
    <p:extLst>
      <p:ext uri="{BB962C8B-B14F-4D97-AF65-F5344CB8AC3E}">
        <p14:creationId xmlns:p14="http://schemas.microsoft.com/office/powerpoint/2010/main" val="44676128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Okomiti naslov i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229782" y="430214"/>
            <a:ext cx="1314793" cy="5826125"/>
          </a:xfrm>
        </p:spPr>
        <p:txBody>
          <a:bodyPr vert="eaVert" anchor="b" anchorCtr="0"/>
          <a:lstStyle/>
          <a:p>
            <a:r>
              <a:rPr lang="hr-HR" smtClean="0"/>
              <a:t>Uredite stil naslova matrice</a:t>
            </a:r>
            <a:endParaRPr lang="en-US" dirty="0"/>
          </a:p>
        </p:txBody>
      </p:sp>
      <p:sp>
        <p:nvSpPr>
          <p:cNvPr id="3" name="Vertical Text Placeholder 2"/>
          <p:cNvSpPr>
            <a:spLocks noGrp="1"/>
          </p:cNvSpPr>
          <p:nvPr>
            <p:ph type="body" orient="vert" idx="1"/>
          </p:nvPr>
        </p:nvSpPr>
        <p:spPr>
          <a:xfrm>
            <a:off x="489475" y="773205"/>
            <a:ext cx="5568812" cy="5483134"/>
          </a:xfrm>
        </p:spPr>
        <p:txBody>
          <a:bodyPr vert="eaVert"/>
          <a:lstStyle/>
          <a:p>
            <a:pPr lvl="0"/>
            <a:r>
              <a:rPr lang="hr-HR" smtClean="0"/>
              <a:t>Uredite stilove teksta matrice</a:t>
            </a:r>
          </a:p>
          <a:p>
            <a:pPr lvl="1"/>
            <a:r>
              <a:rPr lang="hr-HR" smtClean="0"/>
              <a:t>Druga razina</a:t>
            </a:r>
          </a:p>
          <a:p>
            <a:pPr lvl="2"/>
            <a:r>
              <a:rPr lang="hr-HR" smtClean="0"/>
              <a:t>Treća razina</a:t>
            </a:r>
          </a:p>
          <a:p>
            <a:pPr lvl="3"/>
            <a:r>
              <a:rPr lang="hr-HR" smtClean="0"/>
              <a:t>Četvrta razina</a:t>
            </a:r>
          </a:p>
          <a:p>
            <a:pPr lvl="4"/>
            <a:r>
              <a:rPr lang="hr-HR" smtClean="0"/>
              <a:t>Peta razina</a:t>
            </a:r>
            <a:endParaRPr lang="en-US" dirty="0"/>
          </a:p>
        </p:txBody>
      </p:sp>
      <p:sp>
        <p:nvSpPr>
          <p:cNvPr id="4" name="Date Placeholder 3"/>
          <p:cNvSpPr>
            <a:spLocks noGrp="1"/>
          </p:cNvSpPr>
          <p:nvPr>
            <p:ph type="dt" sz="half" idx="10"/>
          </p:nvPr>
        </p:nvSpPr>
        <p:spPr/>
        <p:txBody>
          <a:bodyPr/>
          <a:lstStyle/>
          <a:p>
            <a:fld id="{9B801C48-FE9A-42F9-AA30-069AEC407F32}" type="datetimeFigureOut">
              <a:rPr lang="hr-HR" smtClean="0"/>
              <a:t>28.10.2016.</a:t>
            </a:fld>
            <a:endParaRPr lang="hr-HR"/>
          </a:p>
        </p:txBody>
      </p:sp>
      <p:sp>
        <p:nvSpPr>
          <p:cNvPr id="5" name="Footer Placeholder 4"/>
          <p:cNvSpPr>
            <a:spLocks noGrp="1"/>
          </p:cNvSpPr>
          <p:nvPr>
            <p:ph type="ftr" sz="quarter" idx="11"/>
          </p:nvPr>
        </p:nvSpPr>
        <p:spPr/>
        <p:txBody>
          <a:bodyPr/>
          <a:lstStyle/>
          <a:p>
            <a:endParaRPr lang="hr-HR"/>
          </a:p>
        </p:txBody>
      </p:sp>
      <p:sp>
        <p:nvSpPr>
          <p:cNvPr id="6" name="Slide Number Placeholder 5"/>
          <p:cNvSpPr>
            <a:spLocks noGrp="1"/>
          </p:cNvSpPr>
          <p:nvPr>
            <p:ph type="sldNum" sz="quarter" idx="12"/>
          </p:nvPr>
        </p:nvSpPr>
        <p:spPr/>
        <p:txBody>
          <a:bodyPr/>
          <a:lstStyle/>
          <a:p>
            <a:fld id="{73EDBAF9-7D64-46BD-A778-F4963E900C09}" type="slidenum">
              <a:rPr lang="hr-HR" smtClean="0"/>
              <a:t>‹#›</a:t>
            </a:fld>
            <a:endParaRPr lang="hr-HR"/>
          </a:p>
        </p:txBody>
      </p:sp>
    </p:spTree>
    <p:extLst>
      <p:ext uri="{BB962C8B-B14F-4D97-AF65-F5344CB8AC3E}">
        <p14:creationId xmlns:p14="http://schemas.microsoft.com/office/powerpoint/2010/main" val="299085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slov i sadržaj">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smtClean="0"/>
              <a:t>Uredite stil naslova matrice</a:t>
            </a:r>
            <a:endParaRPr lang="en-US" dirty="0"/>
          </a:p>
        </p:txBody>
      </p:sp>
      <p:sp>
        <p:nvSpPr>
          <p:cNvPr id="3" name="Content Placeholder 2"/>
          <p:cNvSpPr>
            <a:spLocks noGrp="1"/>
          </p:cNvSpPr>
          <p:nvPr>
            <p:ph idx="1"/>
          </p:nvPr>
        </p:nvSpPr>
        <p:spPr/>
        <p:txBody>
          <a:bodyPr/>
          <a:lstStyle/>
          <a:p>
            <a:pPr lvl="0"/>
            <a:r>
              <a:rPr lang="hr-HR" smtClean="0"/>
              <a:t>Uredite stilove teksta matrice</a:t>
            </a:r>
          </a:p>
          <a:p>
            <a:pPr lvl="1"/>
            <a:r>
              <a:rPr lang="hr-HR" smtClean="0"/>
              <a:t>Druga razina</a:t>
            </a:r>
          </a:p>
          <a:p>
            <a:pPr lvl="2"/>
            <a:r>
              <a:rPr lang="hr-HR" smtClean="0"/>
              <a:t>Treća razina</a:t>
            </a:r>
          </a:p>
          <a:p>
            <a:pPr lvl="3"/>
            <a:r>
              <a:rPr lang="hr-HR" smtClean="0"/>
              <a:t>Četvrta razina</a:t>
            </a:r>
          </a:p>
          <a:p>
            <a:pPr lvl="4"/>
            <a:r>
              <a:rPr lang="hr-HR" smtClean="0"/>
              <a:t>Peta razina</a:t>
            </a:r>
            <a:endParaRPr lang="en-US" dirty="0"/>
          </a:p>
        </p:txBody>
      </p:sp>
      <p:sp>
        <p:nvSpPr>
          <p:cNvPr id="7" name="Date Placeholder 3"/>
          <p:cNvSpPr>
            <a:spLocks noGrp="1"/>
          </p:cNvSpPr>
          <p:nvPr>
            <p:ph type="dt" sz="half" idx="10"/>
          </p:nvPr>
        </p:nvSpPr>
        <p:spPr/>
        <p:txBody>
          <a:bodyPr/>
          <a:lstStyle/>
          <a:p>
            <a:fld id="{9B801C48-FE9A-42F9-AA30-069AEC407F32}" type="datetimeFigureOut">
              <a:rPr lang="hr-HR" smtClean="0"/>
              <a:t>28.10.2016.</a:t>
            </a:fld>
            <a:endParaRPr lang="hr-HR"/>
          </a:p>
        </p:txBody>
      </p:sp>
      <p:sp>
        <p:nvSpPr>
          <p:cNvPr id="5" name="Footer Placeholder 4"/>
          <p:cNvSpPr>
            <a:spLocks noGrp="1"/>
          </p:cNvSpPr>
          <p:nvPr>
            <p:ph type="ftr" sz="quarter" idx="11"/>
          </p:nvPr>
        </p:nvSpPr>
        <p:spPr/>
        <p:txBody>
          <a:bodyPr/>
          <a:lstStyle/>
          <a:p>
            <a:endParaRPr lang="hr-HR"/>
          </a:p>
        </p:txBody>
      </p:sp>
      <p:sp>
        <p:nvSpPr>
          <p:cNvPr id="6" name="Slide Number Placeholder 5"/>
          <p:cNvSpPr>
            <a:spLocks noGrp="1"/>
          </p:cNvSpPr>
          <p:nvPr>
            <p:ph type="sldNum" sz="quarter" idx="12"/>
          </p:nvPr>
        </p:nvSpPr>
        <p:spPr/>
        <p:txBody>
          <a:bodyPr/>
          <a:lstStyle/>
          <a:p>
            <a:fld id="{73EDBAF9-7D64-46BD-A778-F4963E900C09}" type="slidenum">
              <a:rPr lang="hr-HR" smtClean="0"/>
              <a:t>‹#›</a:t>
            </a:fld>
            <a:endParaRPr lang="hr-HR"/>
          </a:p>
        </p:txBody>
      </p:sp>
    </p:spTree>
    <p:extLst>
      <p:ext uri="{BB962C8B-B14F-4D97-AF65-F5344CB8AC3E}">
        <p14:creationId xmlns:p14="http://schemas.microsoft.com/office/powerpoint/2010/main" val="3901124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aglavlje sekcije">
    <p:spTree>
      <p:nvGrpSpPr>
        <p:cNvPr id="1" name=""/>
        <p:cNvGrpSpPr/>
        <p:nvPr/>
      </p:nvGrpSpPr>
      <p:grpSpPr>
        <a:xfrm>
          <a:off x="0" y="0"/>
          <a:ext cx="0" cy="0"/>
          <a:chOff x="0" y="0"/>
          <a:chExt cx="0" cy="0"/>
        </a:xfrm>
      </p:grpSpPr>
      <p:sp>
        <p:nvSpPr>
          <p:cNvPr id="2" name="Title 1"/>
          <p:cNvSpPr>
            <a:spLocks noGrp="1"/>
          </p:cNvSpPr>
          <p:nvPr>
            <p:ph type="title"/>
          </p:nvPr>
        </p:nvSpPr>
        <p:spPr>
          <a:xfrm>
            <a:off x="866443" y="2861734"/>
            <a:ext cx="6620967" cy="1915647"/>
          </a:xfrm>
        </p:spPr>
        <p:txBody>
          <a:bodyPr anchor="b"/>
          <a:lstStyle>
            <a:lvl1pPr algn="l">
              <a:defRPr sz="4000" b="0" cap="none"/>
            </a:lvl1pPr>
          </a:lstStyle>
          <a:p>
            <a:r>
              <a:rPr lang="hr-HR" smtClean="0"/>
              <a:t>Uredite stil naslova matrice</a:t>
            </a:r>
            <a:endParaRPr lang="en-US" dirty="0"/>
          </a:p>
        </p:txBody>
      </p:sp>
      <p:sp>
        <p:nvSpPr>
          <p:cNvPr id="3" name="Text Placeholder 2"/>
          <p:cNvSpPr>
            <a:spLocks noGrp="1"/>
          </p:cNvSpPr>
          <p:nvPr>
            <p:ph type="body" idx="1"/>
          </p:nvPr>
        </p:nvSpPr>
        <p:spPr>
          <a:xfrm>
            <a:off x="866442" y="4777381"/>
            <a:ext cx="662096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hr-HR" smtClean="0"/>
              <a:t>Uredite stilove teksta matrice</a:t>
            </a:r>
          </a:p>
        </p:txBody>
      </p:sp>
      <p:sp>
        <p:nvSpPr>
          <p:cNvPr id="4" name="Date Placeholder 3"/>
          <p:cNvSpPr>
            <a:spLocks noGrp="1"/>
          </p:cNvSpPr>
          <p:nvPr>
            <p:ph type="dt" sz="half" idx="10"/>
          </p:nvPr>
        </p:nvSpPr>
        <p:spPr/>
        <p:txBody>
          <a:bodyPr/>
          <a:lstStyle/>
          <a:p>
            <a:fld id="{9B801C48-FE9A-42F9-AA30-069AEC407F32}" type="datetimeFigureOut">
              <a:rPr lang="hr-HR" smtClean="0"/>
              <a:t>28.10.2016.</a:t>
            </a:fld>
            <a:endParaRPr lang="hr-HR"/>
          </a:p>
        </p:txBody>
      </p:sp>
      <p:sp>
        <p:nvSpPr>
          <p:cNvPr id="5" name="Footer Placeholder 4"/>
          <p:cNvSpPr>
            <a:spLocks noGrp="1"/>
          </p:cNvSpPr>
          <p:nvPr>
            <p:ph type="ftr" sz="quarter" idx="11"/>
          </p:nvPr>
        </p:nvSpPr>
        <p:spPr/>
        <p:txBody>
          <a:bodyPr/>
          <a:lstStyle/>
          <a:p>
            <a:endParaRPr lang="hr-HR"/>
          </a:p>
        </p:txBody>
      </p:sp>
      <p:sp>
        <p:nvSpPr>
          <p:cNvPr id="6" name="Slide Number Placeholder 5"/>
          <p:cNvSpPr>
            <a:spLocks noGrp="1"/>
          </p:cNvSpPr>
          <p:nvPr>
            <p:ph type="sldNum" sz="quarter" idx="12"/>
          </p:nvPr>
        </p:nvSpPr>
        <p:spPr/>
        <p:txBody>
          <a:bodyPr/>
          <a:lstStyle/>
          <a:p>
            <a:fld id="{73EDBAF9-7D64-46BD-A778-F4963E900C09}" type="slidenum">
              <a:rPr lang="hr-HR" smtClean="0"/>
              <a:t>‹#›</a:t>
            </a:fld>
            <a:endParaRPr lang="hr-HR"/>
          </a:p>
        </p:txBody>
      </p:sp>
    </p:spTree>
    <p:extLst>
      <p:ext uri="{BB962C8B-B14F-4D97-AF65-F5344CB8AC3E}">
        <p14:creationId xmlns:p14="http://schemas.microsoft.com/office/powerpoint/2010/main" val="37202527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sadržaj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smtClean="0"/>
              <a:t>Uredite stil naslova matrice</a:t>
            </a:r>
            <a:endParaRPr lang="en-US" dirty="0"/>
          </a:p>
        </p:txBody>
      </p:sp>
      <p:sp>
        <p:nvSpPr>
          <p:cNvPr id="3" name="Content Placeholder 2"/>
          <p:cNvSpPr>
            <a:spLocks noGrp="1"/>
          </p:cNvSpPr>
          <p:nvPr>
            <p:ph sz="half" idx="1"/>
          </p:nvPr>
        </p:nvSpPr>
        <p:spPr>
          <a:xfrm>
            <a:off x="827700" y="2060576"/>
            <a:ext cx="3298113"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hr-HR" smtClean="0"/>
              <a:t>Uredite stilove teksta matrice</a:t>
            </a:r>
          </a:p>
          <a:p>
            <a:pPr lvl="1"/>
            <a:r>
              <a:rPr lang="hr-HR" smtClean="0"/>
              <a:t>Druga razina</a:t>
            </a:r>
          </a:p>
          <a:p>
            <a:pPr lvl="2"/>
            <a:r>
              <a:rPr lang="hr-HR" smtClean="0"/>
              <a:t>Treća razina</a:t>
            </a:r>
          </a:p>
          <a:p>
            <a:pPr lvl="3"/>
            <a:r>
              <a:rPr lang="hr-HR" smtClean="0"/>
              <a:t>Četvrta razina</a:t>
            </a:r>
          </a:p>
          <a:p>
            <a:pPr lvl="4"/>
            <a:r>
              <a:rPr lang="hr-HR" smtClean="0"/>
              <a:t>Peta razina</a:t>
            </a:r>
            <a:endParaRPr lang="en-US" dirty="0"/>
          </a:p>
        </p:txBody>
      </p:sp>
      <p:sp>
        <p:nvSpPr>
          <p:cNvPr id="4" name="Content Placeholder 3"/>
          <p:cNvSpPr>
            <a:spLocks noGrp="1"/>
          </p:cNvSpPr>
          <p:nvPr>
            <p:ph sz="half" idx="2"/>
          </p:nvPr>
        </p:nvSpPr>
        <p:spPr>
          <a:xfrm>
            <a:off x="4241975" y="2056093"/>
            <a:ext cx="3298115"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hr-HR" smtClean="0"/>
              <a:t>Uredite stilove teksta matrice</a:t>
            </a:r>
          </a:p>
          <a:p>
            <a:pPr lvl="1"/>
            <a:r>
              <a:rPr lang="hr-HR" smtClean="0"/>
              <a:t>Druga razina</a:t>
            </a:r>
          </a:p>
          <a:p>
            <a:pPr lvl="2"/>
            <a:r>
              <a:rPr lang="hr-HR" smtClean="0"/>
              <a:t>Treća razina</a:t>
            </a:r>
          </a:p>
          <a:p>
            <a:pPr lvl="3"/>
            <a:r>
              <a:rPr lang="hr-HR" smtClean="0"/>
              <a:t>Četvrta razina</a:t>
            </a:r>
          </a:p>
          <a:p>
            <a:pPr lvl="4"/>
            <a:r>
              <a:rPr lang="hr-HR" smtClean="0"/>
              <a:t>Peta razina</a:t>
            </a:r>
            <a:endParaRPr lang="en-US" dirty="0"/>
          </a:p>
        </p:txBody>
      </p:sp>
      <p:sp>
        <p:nvSpPr>
          <p:cNvPr id="5" name="Date Placeholder 4"/>
          <p:cNvSpPr>
            <a:spLocks noGrp="1"/>
          </p:cNvSpPr>
          <p:nvPr>
            <p:ph type="dt" sz="half" idx="10"/>
          </p:nvPr>
        </p:nvSpPr>
        <p:spPr/>
        <p:txBody>
          <a:bodyPr/>
          <a:lstStyle/>
          <a:p>
            <a:fld id="{9B801C48-FE9A-42F9-AA30-069AEC407F32}" type="datetimeFigureOut">
              <a:rPr lang="hr-HR" smtClean="0"/>
              <a:t>28.10.2016.</a:t>
            </a:fld>
            <a:endParaRPr lang="hr-HR"/>
          </a:p>
        </p:txBody>
      </p:sp>
      <p:sp>
        <p:nvSpPr>
          <p:cNvPr id="6" name="Footer Placeholder 5"/>
          <p:cNvSpPr>
            <a:spLocks noGrp="1"/>
          </p:cNvSpPr>
          <p:nvPr>
            <p:ph type="ftr" sz="quarter" idx="11"/>
          </p:nvPr>
        </p:nvSpPr>
        <p:spPr/>
        <p:txBody>
          <a:bodyPr/>
          <a:lstStyle/>
          <a:p>
            <a:endParaRPr lang="hr-HR"/>
          </a:p>
        </p:txBody>
      </p:sp>
      <p:sp>
        <p:nvSpPr>
          <p:cNvPr id="7" name="Slide Number Placeholder 6"/>
          <p:cNvSpPr>
            <a:spLocks noGrp="1"/>
          </p:cNvSpPr>
          <p:nvPr>
            <p:ph type="sldNum" sz="quarter" idx="12"/>
          </p:nvPr>
        </p:nvSpPr>
        <p:spPr/>
        <p:txBody>
          <a:bodyPr/>
          <a:lstStyle/>
          <a:p>
            <a:fld id="{73EDBAF9-7D64-46BD-A778-F4963E900C09}" type="slidenum">
              <a:rPr lang="hr-HR" smtClean="0"/>
              <a:t>‹#›</a:t>
            </a:fld>
            <a:endParaRPr lang="hr-HR"/>
          </a:p>
        </p:txBody>
      </p:sp>
    </p:spTree>
    <p:extLst>
      <p:ext uri="{BB962C8B-B14F-4D97-AF65-F5344CB8AC3E}">
        <p14:creationId xmlns:p14="http://schemas.microsoft.com/office/powerpoint/2010/main" val="42221711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Usporedb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hr-HR" smtClean="0"/>
              <a:t>Uredite stil naslova matrice</a:t>
            </a:r>
            <a:endParaRPr lang="en-US" dirty="0"/>
          </a:p>
        </p:txBody>
      </p:sp>
      <p:sp>
        <p:nvSpPr>
          <p:cNvPr id="3" name="Text Placeholder 2"/>
          <p:cNvSpPr>
            <a:spLocks noGrp="1"/>
          </p:cNvSpPr>
          <p:nvPr>
            <p:ph type="body" idx="1"/>
          </p:nvPr>
        </p:nvSpPr>
        <p:spPr>
          <a:xfrm>
            <a:off x="827700" y="1905000"/>
            <a:ext cx="3298112"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r-HR" smtClean="0"/>
              <a:t>Uredite stilove teksta matrice</a:t>
            </a:r>
          </a:p>
        </p:txBody>
      </p:sp>
      <p:sp>
        <p:nvSpPr>
          <p:cNvPr id="4" name="Content Placeholder 3"/>
          <p:cNvSpPr>
            <a:spLocks noGrp="1"/>
          </p:cNvSpPr>
          <p:nvPr>
            <p:ph sz="half" idx="2"/>
          </p:nvPr>
        </p:nvSpPr>
        <p:spPr>
          <a:xfrm>
            <a:off x="827700" y="2514600"/>
            <a:ext cx="3298113"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hr-HR" smtClean="0"/>
              <a:t>Uredite stilove teksta matrice</a:t>
            </a:r>
          </a:p>
          <a:p>
            <a:pPr lvl="1"/>
            <a:r>
              <a:rPr lang="hr-HR" smtClean="0"/>
              <a:t>Druga razina</a:t>
            </a:r>
          </a:p>
          <a:p>
            <a:pPr lvl="2"/>
            <a:r>
              <a:rPr lang="hr-HR" smtClean="0"/>
              <a:t>Treća razina</a:t>
            </a:r>
          </a:p>
          <a:p>
            <a:pPr lvl="3"/>
            <a:r>
              <a:rPr lang="hr-HR" smtClean="0"/>
              <a:t>Četvrta razina</a:t>
            </a:r>
          </a:p>
          <a:p>
            <a:pPr lvl="4"/>
            <a:r>
              <a:rPr lang="hr-HR" smtClean="0"/>
              <a:t>Peta razina</a:t>
            </a:r>
            <a:endParaRPr lang="en-US" dirty="0"/>
          </a:p>
        </p:txBody>
      </p:sp>
      <p:sp>
        <p:nvSpPr>
          <p:cNvPr id="5" name="Text Placeholder 4"/>
          <p:cNvSpPr>
            <a:spLocks noGrp="1"/>
          </p:cNvSpPr>
          <p:nvPr>
            <p:ph type="body" sz="quarter" idx="3"/>
          </p:nvPr>
        </p:nvSpPr>
        <p:spPr>
          <a:xfrm>
            <a:off x="4241976" y="1905000"/>
            <a:ext cx="3298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r-HR" smtClean="0"/>
              <a:t>Uredite stilove teksta matrice</a:t>
            </a:r>
          </a:p>
        </p:txBody>
      </p:sp>
      <p:sp>
        <p:nvSpPr>
          <p:cNvPr id="6" name="Content Placeholder 5"/>
          <p:cNvSpPr>
            <a:spLocks noGrp="1"/>
          </p:cNvSpPr>
          <p:nvPr>
            <p:ph sz="quarter" idx="4"/>
          </p:nvPr>
        </p:nvSpPr>
        <p:spPr>
          <a:xfrm>
            <a:off x="4241976" y="2514600"/>
            <a:ext cx="3298113"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hr-HR" smtClean="0"/>
              <a:t>Uredite stilove teksta matrice</a:t>
            </a:r>
          </a:p>
          <a:p>
            <a:pPr lvl="1"/>
            <a:r>
              <a:rPr lang="hr-HR" smtClean="0"/>
              <a:t>Druga razina</a:t>
            </a:r>
          </a:p>
          <a:p>
            <a:pPr lvl="2"/>
            <a:r>
              <a:rPr lang="hr-HR" smtClean="0"/>
              <a:t>Treća razina</a:t>
            </a:r>
          </a:p>
          <a:p>
            <a:pPr lvl="3"/>
            <a:r>
              <a:rPr lang="hr-HR" smtClean="0"/>
              <a:t>Četvrta razina</a:t>
            </a:r>
          </a:p>
          <a:p>
            <a:pPr lvl="4"/>
            <a:r>
              <a:rPr lang="hr-HR" smtClean="0"/>
              <a:t>Peta razina</a:t>
            </a:r>
            <a:endParaRPr lang="en-US" dirty="0"/>
          </a:p>
        </p:txBody>
      </p:sp>
      <p:sp>
        <p:nvSpPr>
          <p:cNvPr id="7" name="Date Placeholder 6"/>
          <p:cNvSpPr>
            <a:spLocks noGrp="1"/>
          </p:cNvSpPr>
          <p:nvPr>
            <p:ph type="dt" sz="half" idx="10"/>
          </p:nvPr>
        </p:nvSpPr>
        <p:spPr/>
        <p:txBody>
          <a:bodyPr/>
          <a:lstStyle/>
          <a:p>
            <a:fld id="{9B801C48-FE9A-42F9-AA30-069AEC407F32}" type="datetimeFigureOut">
              <a:rPr lang="hr-HR" smtClean="0"/>
              <a:t>28.10.2016.</a:t>
            </a:fld>
            <a:endParaRPr lang="hr-HR"/>
          </a:p>
        </p:txBody>
      </p:sp>
      <p:sp>
        <p:nvSpPr>
          <p:cNvPr id="8" name="Footer Placeholder 7"/>
          <p:cNvSpPr>
            <a:spLocks noGrp="1"/>
          </p:cNvSpPr>
          <p:nvPr>
            <p:ph type="ftr" sz="quarter" idx="11"/>
          </p:nvPr>
        </p:nvSpPr>
        <p:spPr/>
        <p:txBody>
          <a:bodyPr/>
          <a:lstStyle/>
          <a:p>
            <a:endParaRPr lang="hr-HR"/>
          </a:p>
        </p:txBody>
      </p:sp>
      <p:sp>
        <p:nvSpPr>
          <p:cNvPr id="9" name="Slide Number Placeholder 8"/>
          <p:cNvSpPr>
            <a:spLocks noGrp="1"/>
          </p:cNvSpPr>
          <p:nvPr>
            <p:ph type="sldNum" sz="quarter" idx="12"/>
          </p:nvPr>
        </p:nvSpPr>
        <p:spPr/>
        <p:txBody>
          <a:bodyPr/>
          <a:lstStyle/>
          <a:p>
            <a:fld id="{73EDBAF9-7D64-46BD-A778-F4963E900C09}" type="slidenum">
              <a:rPr lang="hr-HR" smtClean="0"/>
              <a:t>‹#›</a:t>
            </a:fld>
            <a:endParaRPr lang="hr-HR"/>
          </a:p>
        </p:txBody>
      </p:sp>
    </p:spTree>
    <p:extLst>
      <p:ext uri="{BB962C8B-B14F-4D97-AF65-F5344CB8AC3E}">
        <p14:creationId xmlns:p14="http://schemas.microsoft.com/office/powerpoint/2010/main" val="36056010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amo naslov">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smtClean="0"/>
              <a:t>Uredite stil naslova matrice</a:t>
            </a:r>
            <a:endParaRPr lang="en-US" dirty="0"/>
          </a:p>
        </p:txBody>
      </p:sp>
      <p:sp>
        <p:nvSpPr>
          <p:cNvPr id="7" name="Date Placeholder 2"/>
          <p:cNvSpPr>
            <a:spLocks noGrp="1"/>
          </p:cNvSpPr>
          <p:nvPr>
            <p:ph type="dt" sz="half" idx="10"/>
          </p:nvPr>
        </p:nvSpPr>
        <p:spPr/>
        <p:txBody>
          <a:bodyPr/>
          <a:lstStyle/>
          <a:p>
            <a:fld id="{9B801C48-FE9A-42F9-AA30-069AEC407F32}" type="datetimeFigureOut">
              <a:rPr lang="hr-HR" smtClean="0"/>
              <a:t>28.10.2016.</a:t>
            </a:fld>
            <a:endParaRPr lang="hr-HR"/>
          </a:p>
        </p:txBody>
      </p:sp>
      <p:sp>
        <p:nvSpPr>
          <p:cNvPr id="5" name="Footer Placeholder 3"/>
          <p:cNvSpPr>
            <a:spLocks noGrp="1"/>
          </p:cNvSpPr>
          <p:nvPr>
            <p:ph type="ftr" sz="quarter" idx="11"/>
          </p:nvPr>
        </p:nvSpPr>
        <p:spPr/>
        <p:txBody>
          <a:bodyPr/>
          <a:lstStyle/>
          <a:p>
            <a:endParaRPr lang="hr-HR"/>
          </a:p>
        </p:txBody>
      </p:sp>
      <p:sp>
        <p:nvSpPr>
          <p:cNvPr id="6" name="Slide Number Placeholder 4"/>
          <p:cNvSpPr>
            <a:spLocks noGrp="1"/>
          </p:cNvSpPr>
          <p:nvPr>
            <p:ph type="sldNum" sz="quarter" idx="12"/>
          </p:nvPr>
        </p:nvSpPr>
        <p:spPr/>
        <p:txBody>
          <a:bodyPr/>
          <a:lstStyle/>
          <a:p>
            <a:fld id="{73EDBAF9-7D64-46BD-A778-F4963E900C09}" type="slidenum">
              <a:rPr lang="hr-HR" smtClean="0"/>
              <a:t>‹#›</a:t>
            </a:fld>
            <a:endParaRPr lang="hr-HR"/>
          </a:p>
        </p:txBody>
      </p:sp>
    </p:spTree>
    <p:extLst>
      <p:ext uri="{BB962C8B-B14F-4D97-AF65-F5344CB8AC3E}">
        <p14:creationId xmlns:p14="http://schemas.microsoft.com/office/powerpoint/2010/main" val="18059420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azno">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9B801C48-FE9A-42F9-AA30-069AEC407F32}" type="datetimeFigureOut">
              <a:rPr lang="hr-HR" smtClean="0"/>
              <a:t>28.10.2016.</a:t>
            </a:fld>
            <a:endParaRPr lang="hr-HR"/>
          </a:p>
        </p:txBody>
      </p:sp>
      <p:sp>
        <p:nvSpPr>
          <p:cNvPr id="5" name="Footer Placeholder 2"/>
          <p:cNvSpPr>
            <a:spLocks noGrp="1"/>
          </p:cNvSpPr>
          <p:nvPr>
            <p:ph type="ftr" sz="quarter" idx="11"/>
          </p:nvPr>
        </p:nvSpPr>
        <p:spPr/>
        <p:txBody>
          <a:bodyPr/>
          <a:lstStyle/>
          <a:p>
            <a:endParaRPr lang="hr-HR"/>
          </a:p>
        </p:txBody>
      </p:sp>
      <p:sp>
        <p:nvSpPr>
          <p:cNvPr id="6" name="Slide Number Placeholder 3"/>
          <p:cNvSpPr>
            <a:spLocks noGrp="1"/>
          </p:cNvSpPr>
          <p:nvPr>
            <p:ph type="sldNum" sz="quarter" idx="12"/>
          </p:nvPr>
        </p:nvSpPr>
        <p:spPr/>
        <p:txBody>
          <a:bodyPr/>
          <a:lstStyle/>
          <a:p>
            <a:fld id="{73EDBAF9-7D64-46BD-A778-F4963E900C09}" type="slidenum">
              <a:rPr lang="hr-HR" smtClean="0"/>
              <a:t>‹#›</a:t>
            </a:fld>
            <a:endParaRPr lang="hr-HR"/>
          </a:p>
        </p:txBody>
      </p:sp>
    </p:spTree>
    <p:extLst>
      <p:ext uri="{BB962C8B-B14F-4D97-AF65-F5344CB8AC3E}">
        <p14:creationId xmlns:p14="http://schemas.microsoft.com/office/powerpoint/2010/main" val="3038805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Sadržaj s opisom">
    <p:spTree>
      <p:nvGrpSpPr>
        <p:cNvPr id="1" name=""/>
        <p:cNvGrpSpPr/>
        <p:nvPr/>
      </p:nvGrpSpPr>
      <p:grpSpPr>
        <a:xfrm>
          <a:off x="0" y="0"/>
          <a:ext cx="0" cy="0"/>
          <a:chOff x="0" y="0"/>
          <a:chExt cx="0" cy="0"/>
        </a:xfrm>
      </p:grpSpPr>
      <p:sp>
        <p:nvSpPr>
          <p:cNvPr id="2" name="Title 1"/>
          <p:cNvSpPr>
            <a:spLocks noGrp="1"/>
          </p:cNvSpPr>
          <p:nvPr>
            <p:ph type="title"/>
          </p:nvPr>
        </p:nvSpPr>
        <p:spPr>
          <a:xfrm>
            <a:off x="866441" y="1447800"/>
            <a:ext cx="2551462" cy="1447800"/>
          </a:xfrm>
        </p:spPr>
        <p:txBody>
          <a:bodyPr anchor="b"/>
          <a:lstStyle>
            <a:lvl1pPr algn="l">
              <a:defRPr sz="2400" b="0"/>
            </a:lvl1pPr>
          </a:lstStyle>
          <a:p>
            <a:r>
              <a:rPr lang="hr-HR" smtClean="0"/>
              <a:t>Uredite stil naslova matrice</a:t>
            </a:r>
            <a:endParaRPr lang="en-US" dirty="0"/>
          </a:p>
        </p:txBody>
      </p:sp>
      <p:sp>
        <p:nvSpPr>
          <p:cNvPr id="3" name="Content Placeholder 2"/>
          <p:cNvSpPr>
            <a:spLocks noGrp="1"/>
          </p:cNvSpPr>
          <p:nvPr>
            <p:ph idx="1"/>
          </p:nvPr>
        </p:nvSpPr>
        <p:spPr>
          <a:xfrm>
            <a:off x="3589397" y="1447800"/>
            <a:ext cx="3898013"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hr-HR" smtClean="0"/>
              <a:t>Uredite stilove teksta matrice</a:t>
            </a:r>
          </a:p>
          <a:p>
            <a:pPr lvl="1"/>
            <a:r>
              <a:rPr lang="hr-HR" smtClean="0"/>
              <a:t>Druga razina</a:t>
            </a:r>
          </a:p>
          <a:p>
            <a:pPr lvl="2"/>
            <a:r>
              <a:rPr lang="hr-HR" smtClean="0"/>
              <a:t>Treća razina</a:t>
            </a:r>
          </a:p>
          <a:p>
            <a:pPr lvl="3"/>
            <a:r>
              <a:rPr lang="hr-HR" smtClean="0"/>
              <a:t>Četvrta razina</a:t>
            </a:r>
          </a:p>
          <a:p>
            <a:pPr lvl="4"/>
            <a:r>
              <a:rPr lang="hr-HR" smtClean="0"/>
              <a:t>Peta razina</a:t>
            </a:r>
            <a:endParaRPr lang="en-US" dirty="0"/>
          </a:p>
        </p:txBody>
      </p:sp>
      <p:sp>
        <p:nvSpPr>
          <p:cNvPr id="4" name="Text Placeholder 3"/>
          <p:cNvSpPr>
            <a:spLocks noGrp="1"/>
          </p:cNvSpPr>
          <p:nvPr>
            <p:ph type="body" sz="half" idx="2"/>
          </p:nvPr>
        </p:nvSpPr>
        <p:spPr>
          <a:xfrm>
            <a:off x="866441" y="3129281"/>
            <a:ext cx="2551462"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r-HR" smtClean="0"/>
              <a:t>Uredite stilove teksta matrice</a:t>
            </a:r>
          </a:p>
        </p:txBody>
      </p:sp>
      <p:sp>
        <p:nvSpPr>
          <p:cNvPr id="7" name="Date Placeholder 4"/>
          <p:cNvSpPr>
            <a:spLocks noGrp="1"/>
          </p:cNvSpPr>
          <p:nvPr>
            <p:ph type="dt" sz="half" idx="10"/>
          </p:nvPr>
        </p:nvSpPr>
        <p:spPr/>
        <p:txBody>
          <a:bodyPr/>
          <a:lstStyle/>
          <a:p>
            <a:fld id="{9B801C48-FE9A-42F9-AA30-069AEC407F32}" type="datetimeFigureOut">
              <a:rPr lang="hr-HR" smtClean="0"/>
              <a:t>28.10.2016.</a:t>
            </a:fld>
            <a:endParaRPr lang="hr-HR"/>
          </a:p>
        </p:txBody>
      </p:sp>
      <p:sp>
        <p:nvSpPr>
          <p:cNvPr id="5" name="Footer Placeholder 5"/>
          <p:cNvSpPr>
            <a:spLocks noGrp="1"/>
          </p:cNvSpPr>
          <p:nvPr>
            <p:ph type="ftr" sz="quarter" idx="11"/>
          </p:nvPr>
        </p:nvSpPr>
        <p:spPr/>
        <p:txBody>
          <a:bodyPr/>
          <a:lstStyle/>
          <a:p>
            <a:endParaRPr lang="hr-HR"/>
          </a:p>
        </p:txBody>
      </p:sp>
      <p:sp>
        <p:nvSpPr>
          <p:cNvPr id="6" name="Slide Number Placeholder 6"/>
          <p:cNvSpPr>
            <a:spLocks noGrp="1"/>
          </p:cNvSpPr>
          <p:nvPr>
            <p:ph type="sldNum" sz="quarter" idx="12"/>
          </p:nvPr>
        </p:nvSpPr>
        <p:spPr/>
        <p:txBody>
          <a:bodyPr/>
          <a:lstStyle/>
          <a:p>
            <a:fld id="{73EDBAF9-7D64-46BD-A778-F4963E900C09}" type="slidenum">
              <a:rPr lang="hr-HR" smtClean="0"/>
              <a:t>‹#›</a:t>
            </a:fld>
            <a:endParaRPr lang="hr-HR"/>
          </a:p>
        </p:txBody>
      </p:sp>
    </p:spTree>
    <p:extLst>
      <p:ext uri="{BB962C8B-B14F-4D97-AF65-F5344CB8AC3E}">
        <p14:creationId xmlns:p14="http://schemas.microsoft.com/office/powerpoint/2010/main" val="36373924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Slika s opisom">
    <p:spTree>
      <p:nvGrpSpPr>
        <p:cNvPr id="1" name=""/>
        <p:cNvGrpSpPr/>
        <p:nvPr/>
      </p:nvGrpSpPr>
      <p:grpSpPr>
        <a:xfrm>
          <a:off x="0" y="0"/>
          <a:ext cx="0" cy="0"/>
          <a:chOff x="0" y="0"/>
          <a:chExt cx="0" cy="0"/>
        </a:xfrm>
      </p:grpSpPr>
      <p:sp>
        <p:nvSpPr>
          <p:cNvPr id="2" name="Title 1"/>
          <p:cNvSpPr>
            <a:spLocks noGrp="1"/>
          </p:cNvSpPr>
          <p:nvPr>
            <p:ph type="title"/>
          </p:nvPr>
        </p:nvSpPr>
        <p:spPr>
          <a:xfrm>
            <a:off x="865656" y="1854192"/>
            <a:ext cx="3820674" cy="1574808"/>
          </a:xfrm>
        </p:spPr>
        <p:txBody>
          <a:bodyPr anchor="b">
            <a:normAutofit/>
          </a:bodyPr>
          <a:lstStyle>
            <a:lvl1pPr algn="l">
              <a:defRPr sz="3600" b="0"/>
            </a:lvl1pPr>
          </a:lstStyle>
          <a:p>
            <a:r>
              <a:rPr lang="hr-HR" smtClean="0"/>
              <a:t>Uredite stil naslova matrice</a:t>
            </a:r>
            <a:endParaRPr lang="en-US" dirty="0"/>
          </a:p>
        </p:txBody>
      </p:sp>
      <p:sp>
        <p:nvSpPr>
          <p:cNvPr id="3" name="Picture Placeholder 2"/>
          <p:cNvSpPr>
            <a:spLocks noGrp="1" noChangeAspect="1"/>
          </p:cNvSpPr>
          <p:nvPr>
            <p:ph type="pic" idx="1"/>
          </p:nvPr>
        </p:nvSpPr>
        <p:spPr>
          <a:xfrm>
            <a:off x="5213517" y="1143000"/>
            <a:ext cx="2400925"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hr-HR" smtClean="0"/>
              <a:t>Kliknite ikonu da biste dodali  sliku</a:t>
            </a:r>
            <a:endParaRPr lang="en-US" dirty="0"/>
          </a:p>
        </p:txBody>
      </p:sp>
      <p:sp>
        <p:nvSpPr>
          <p:cNvPr id="4" name="Text Placeholder 3"/>
          <p:cNvSpPr>
            <a:spLocks noGrp="1"/>
          </p:cNvSpPr>
          <p:nvPr>
            <p:ph type="body" sz="half" idx="2"/>
          </p:nvPr>
        </p:nvSpPr>
        <p:spPr>
          <a:xfrm>
            <a:off x="866441" y="3657600"/>
            <a:ext cx="3814728"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r-HR" smtClean="0"/>
              <a:t>Uredite stilove teksta matrice</a:t>
            </a:r>
          </a:p>
        </p:txBody>
      </p:sp>
      <p:sp>
        <p:nvSpPr>
          <p:cNvPr id="5" name="Date Placeholder 4"/>
          <p:cNvSpPr>
            <a:spLocks noGrp="1"/>
          </p:cNvSpPr>
          <p:nvPr>
            <p:ph type="dt" sz="half" idx="10"/>
          </p:nvPr>
        </p:nvSpPr>
        <p:spPr/>
        <p:txBody>
          <a:bodyPr/>
          <a:lstStyle/>
          <a:p>
            <a:fld id="{9B801C48-FE9A-42F9-AA30-069AEC407F32}" type="datetimeFigureOut">
              <a:rPr lang="hr-HR" smtClean="0"/>
              <a:t>28.10.2016.</a:t>
            </a:fld>
            <a:endParaRPr lang="hr-HR"/>
          </a:p>
        </p:txBody>
      </p:sp>
      <p:sp>
        <p:nvSpPr>
          <p:cNvPr id="6" name="Footer Placeholder 5"/>
          <p:cNvSpPr>
            <a:spLocks noGrp="1"/>
          </p:cNvSpPr>
          <p:nvPr>
            <p:ph type="ftr" sz="quarter" idx="11"/>
          </p:nvPr>
        </p:nvSpPr>
        <p:spPr/>
        <p:txBody>
          <a:bodyPr/>
          <a:lstStyle/>
          <a:p>
            <a:endParaRPr lang="hr-HR"/>
          </a:p>
        </p:txBody>
      </p:sp>
      <p:sp>
        <p:nvSpPr>
          <p:cNvPr id="7" name="Slide Number Placeholder 6"/>
          <p:cNvSpPr>
            <a:spLocks noGrp="1"/>
          </p:cNvSpPr>
          <p:nvPr>
            <p:ph type="sldNum" sz="quarter" idx="12"/>
          </p:nvPr>
        </p:nvSpPr>
        <p:spPr/>
        <p:txBody>
          <a:bodyPr/>
          <a:lstStyle/>
          <a:p>
            <a:fld id="{73EDBAF9-7D64-46BD-A778-F4963E900C09}" type="slidenum">
              <a:rPr lang="hr-HR" smtClean="0"/>
              <a:t>‹#›</a:t>
            </a:fld>
            <a:endParaRPr lang="hr-HR"/>
          </a:p>
        </p:txBody>
      </p:sp>
    </p:spTree>
    <p:extLst>
      <p:ext uri="{BB962C8B-B14F-4D97-AF65-F5344CB8AC3E}">
        <p14:creationId xmlns:p14="http://schemas.microsoft.com/office/powerpoint/2010/main" val="31704995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Oval 21"/>
          <p:cNvSpPr/>
          <p:nvPr/>
        </p:nvSpPr>
        <p:spPr>
          <a:xfrm>
            <a:off x="629943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5689832" y="-457200"/>
            <a:ext cx="1600200" cy="1600200"/>
          </a:xfrm>
          <a:prstGeom prst="ellipse">
            <a:avLst/>
          </a:prstGeom>
          <a:gradFill flip="none" rotWithShape="1">
            <a:gsLst>
              <a:gs pos="0">
                <a:schemeClr val="bg2">
                  <a:lumMod val="60000"/>
                  <a:lumOff val="40000"/>
                  <a:alpha val="14000"/>
                </a:schemeClr>
              </a:gs>
              <a:gs pos="73000">
                <a:schemeClr val="bg2">
                  <a:lumMod val="60000"/>
                  <a:lumOff val="40000"/>
                  <a:alpha val="0"/>
                </a:schemeClr>
              </a:gs>
              <a:gs pos="36000">
                <a:schemeClr val="bg2">
                  <a:lumMod val="60000"/>
                  <a:lumOff val="4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6299432" y="6096000"/>
            <a:ext cx="990600" cy="990600"/>
          </a:xfrm>
          <a:prstGeom prst="ellipse">
            <a:avLst/>
          </a:prstGeom>
          <a:gradFill flip="none" rotWithShape="1">
            <a:gsLst>
              <a:gs pos="0">
                <a:schemeClr val="bg2">
                  <a:lumMod val="60000"/>
                  <a:lumOff val="40000"/>
                  <a:alpha val="9000"/>
                </a:schemeClr>
              </a:gs>
              <a:gs pos="66000">
                <a:schemeClr val="bg2">
                  <a:lumMod val="60000"/>
                  <a:lumOff val="40000"/>
                  <a:alpha val="0"/>
                </a:schemeClr>
              </a:gs>
              <a:gs pos="36000">
                <a:schemeClr val="bg2">
                  <a:lumMod val="60000"/>
                  <a:lumOff val="40000"/>
                  <a:alpha val="5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153988" y="2667000"/>
            <a:ext cx="4191000" cy="4191000"/>
          </a:xfrm>
          <a:prstGeom prst="ellipse">
            <a:avLst/>
          </a:prstGeom>
          <a:gradFill flip="none" rotWithShape="1">
            <a:gsLst>
              <a:gs pos="0">
                <a:schemeClr val="bg2">
                  <a:lumMod val="60000"/>
                  <a:lumOff val="40000"/>
                  <a:alpha val="11000"/>
                </a:schemeClr>
              </a:gs>
              <a:gs pos="75000">
                <a:schemeClr val="bg2">
                  <a:lumMod val="60000"/>
                  <a:lumOff val="40000"/>
                  <a:alpha val="0"/>
                </a:schemeClr>
              </a:gs>
              <a:gs pos="36000">
                <a:schemeClr val="bg2">
                  <a:lumMod val="60000"/>
                  <a:lumOff val="4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39788" y="2895600"/>
            <a:ext cx="2362200" cy="2362200"/>
          </a:xfrm>
          <a:prstGeom prst="ellipse">
            <a:avLst/>
          </a:prstGeom>
          <a:gradFill flip="none" rotWithShape="1">
            <a:gsLst>
              <a:gs pos="0">
                <a:schemeClr val="bg2">
                  <a:lumMod val="60000"/>
                  <a:lumOff val="40000"/>
                  <a:alpha val="8000"/>
                </a:schemeClr>
              </a:gs>
              <a:gs pos="72000">
                <a:schemeClr val="bg2">
                  <a:lumMod val="60000"/>
                  <a:lumOff val="40000"/>
                  <a:alpha val="0"/>
                </a:schemeClr>
              </a:gs>
              <a:gs pos="36000">
                <a:schemeClr val="bg2">
                  <a:lumMod val="60000"/>
                  <a:lumOff val="4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Rectangle 18"/>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484710" y="452718"/>
            <a:ext cx="7055380" cy="1400530"/>
          </a:xfrm>
          <a:prstGeom prst="rect">
            <a:avLst/>
          </a:prstGeom>
        </p:spPr>
        <p:txBody>
          <a:bodyPr vert="horz" lIns="91440" tIns="45720" rIns="91440" bIns="45720" rtlCol="0" anchor="t">
            <a:noAutofit/>
          </a:bodyPr>
          <a:lstStyle/>
          <a:p>
            <a:r>
              <a:rPr lang="hr-HR" smtClean="0"/>
              <a:t>Uredite stil naslova matrice</a:t>
            </a:r>
            <a:endParaRPr lang="en-US" dirty="0"/>
          </a:p>
        </p:txBody>
      </p:sp>
      <p:sp>
        <p:nvSpPr>
          <p:cNvPr id="3" name="Text Placeholder 2"/>
          <p:cNvSpPr>
            <a:spLocks noGrp="1"/>
          </p:cNvSpPr>
          <p:nvPr>
            <p:ph type="body" idx="1"/>
          </p:nvPr>
        </p:nvSpPr>
        <p:spPr>
          <a:xfrm>
            <a:off x="827700" y="2052925"/>
            <a:ext cx="6711654" cy="4195481"/>
          </a:xfrm>
          <a:prstGeom prst="rect">
            <a:avLst/>
          </a:prstGeom>
        </p:spPr>
        <p:txBody>
          <a:bodyPr vert="horz" lIns="91440" tIns="45720" rIns="91440" bIns="45720" rtlCol="0">
            <a:normAutofit/>
          </a:bodyPr>
          <a:lstStyle/>
          <a:p>
            <a:pPr lvl="0"/>
            <a:r>
              <a:rPr lang="hr-HR" smtClean="0"/>
              <a:t>Uredite stilove teksta matrice</a:t>
            </a:r>
          </a:p>
          <a:p>
            <a:pPr lvl="1"/>
            <a:r>
              <a:rPr lang="hr-HR" smtClean="0"/>
              <a:t>Druga razina</a:t>
            </a:r>
          </a:p>
          <a:p>
            <a:pPr lvl="2"/>
            <a:r>
              <a:rPr lang="hr-HR" smtClean="0"/>
              <a:t>Treća razina</a:t>
            </a:r>
          </a:p>
          <a:p>
            <a:pPr lvl="3"/>
            <a:r>
              <a:rPr lang="hr-HR" smtClean="0"/>
              <a:t>Četvrta razina</a:t>
            </a:r>
          </a:p>
          <a:p>
            <a:pPr lvl="4"/>
            <a:r>
              <a:rPr lang="hr-HR" smtClean="0"/>
              <a:t>Peta razina</a:t>
            </a:r>
            <a:endParaRPr lang="en-US" dirty="0"/>
          </a:p>
        </p:txBody>
      </p:sp>
      <p:sp>
        <p:nvSpPr>
          <p:cNvPr id="4" name="Date Placeholder 3"/>
          <p:cNvSpPr>
            <a:spLocks noGrp="1"/>
          </p:cNvSpPr>
          <p:nvPr>
            <p:ph type="dt" sz="half" idx="2"/>
          </p:nvPr>
        </p:nvSpPr>
        <p:spPr>
          <a:xfrm rot="5400000">
            <a:off x="7494989" y="1828771"/>
            <a:ext cx="990599" cy="22865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9B801C48-FE9A-42F9-AA30-069AEC407F32}" type="datetimeFigureOut">
              <a:rPr lang="hr-HR" smtClean="0"/>
              <a:t>28.10.2016.</a:t>
            </a:fld>
            <a:endParaRPr lang="hr-HR"/>
          </a:p>
        </p:txBody>
      </p:sp>
      <p:sp>
        <p:nvSpPr>
          <p:cNvPr id="5" name="Footer Placeholder 4"/>
          <p:cNvSpPr>
            <a:spLocks noGrp="1"/>
          </p:cNvSpPr>
          <p:nvPr>
            <p:ph type="ftr" sz="quarter" idx="3"/>
          </p:nvPr>
        </p:nvSpPr>
        <p:spPr>
          <a:xfrm rot="5400000">
            <a:off x="6233335" y="3263371"/>
            <a:ext cx="3859795" cy="228660"/>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hr-HR"/>
          </a:p>
        </p:txBody>
      </p:sp>
      <p:sp>
        <p:nvSpPr>
          <p:cNvPr id="6" name="Slide Number Placeholder 5"/>
          <p:cNvSpPr>
            <a:spLocks noGrp="1"/>
          </p:cNvSpPr>
          <p:nvPr>
            <p:ph type="sldNum" sz="quarter" idx="4"/>
          </p:nvPr>
        </p:nvSpPr>
        <p:spPr bwMode="gray">
          <a:xfrm>
            <a:off x="7766431" y="295736"/>
            <a:ext cx="628813" cy="767687"/>
          </a:xfrm>
          <a:prstGeom prst="rect">
            <a:avLst/>
          </a:prstGeom>
        </p:spPr>
        <p:txBody>
          <a:bodyPr vert="horz" lIns="91440" tIns="45720" rIns="91440" bIns="45720" rtlCol="0" anchor="b"/>
          <a:lstStyle>
            <a:lvl1pPr algn="ctr">
              <a:defRPr sz="2801" b="0" i="0">
                <a:solidFill>
                  <a:schemeClr val="tx1">
                    <a:tint val="75000"/>
                  </a:schemeClr>
                </a:solidFill>
              </a:defRPr>
            </a:lvl1pPr>
          </a:lstStyle>
          <a:p>
            <a:fld id="{73EDBAF9-7D64-46BD-A778-F4963E900C09}" type="slidenum">
              <a:rPr lang="hr-HR" smtClean="0"/>
              <a:t>‹#›</a:t>
            </a:fld>
            <a:endParaRPr lang="hr-HR"/>
          </a:p>
        </p:txBody>
      </p:sp>
    </p:spTree>
    <p:extLst>
      <p:ext uri="{BB962C8B-B14F-4D97-AF65-F5344CB8AC3E}">
        <p14:creationId xmlns:p14="http://schemas.microsoft.com/office/powerpoint/2010/main" val="3225562259"/>
      </p:ext>
    </p:extLst>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 id="2147483685" r:id="rId13"/>
    <p:sldLayoutId id="2147483686" r:id="rId14"/>
    <p:sldLayoutId id="2147483687" r:id="rId15"/>
    <p:sldLayoutId id="2147483688" r:id="rId16"/>
    <p:sldLayoutId id="2147483689" r:id="rId17"/>
  </p:sldLayoutIdLst>
  <p:txStyles>
    <p:titleStyle>
      <a:lvl1pPr algn="l" defTabSz="457207"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6" indent="-342906" algn="l" defTabSz="457207"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62" indent="-285755" algn="l" defTabSz="457207"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20"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27"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34"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14642"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49"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57"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64"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7" rtl="0" eaLnBrk="1" latinLnBrk="0" hangingPunct="1">
        <a:defRPr sz="1800" kern="1200">
          <a:solidFill>
            <a:schemeClr val="tx1"/>
          </a:solidFill>
          <a:latin typeface="+mn-lt"/>
          <a:ea typeface="+mn-ea"/>
          <a:cs typeface="+mn-cs"/>
        </a:defRPr>
      </a:lvl1pPr>
      <a:lvl2pPr marL="457207" algn="l" defTabSz="457207" rtl="0" eaLnBrk="1" latinLnBrk="0" hangingPunct="1">
        <a:defRPr sz="1800" kern="1200">
          <a:solidFill>
            <a:schemeClr val="tx1"/>
          </a:solidFill>
          <a:latin typeface="+mn-lt"/>
          <a:ea typeface="+mn-ea"/>
          <a:cs typeface="+mn-cs"/>
        </a:defRPr>
      </a:lvl2pPr>
      <a:lvl3pPr marL="914415" algn="l" defTabSz="457207" rtl="0" eaLnBrk="1" latinLnBrk="0" hangingPunct="1">
        <a:defRPr sz="1800" kern="1200">
          <a:solidFill>
            <a:schemeClr val="tx1"/>
          </a:solidFill>
          <a:latin typeface="+mn-lt"/>
          <a:ea typeface="+mn-ea"/>
          <a:cs typeface="+mn-cs"/>
        </a:defRPr>
      </a:lvl3pPr>
      <a:lvl4pPr marL="1371622" algn="l" defTabSz="457207" rtl="0" eaLnBrk="1" latinLnBrk="0" hangingPunct="1">
        <a:defRPr sz="1800" kern="1200">
          <a:solidFill>
            <a:schemeClr val="tx1"/>
          </a:solidFill>
          <a:latin typeface="+mn-lt"/>
          <a:ea typeface="+mn-ea"/>
          <a:cs typeface="+mn-cs"/>
        </a:defRPr>
      </a:lvl4pPr>
      <a:lvl5pPr marL="1828831" algn="l" defTabSz="457207" rtl="0" eaLnBrk="1" latinLnBrk="0" hangingPunct="1">
        <a:defRPr sz="1800" kern="1200">
          <a:solidFill>
            <a:schemeClr val="tx1"/>
          </a:solidFill>
          <a:latin typeface="+mn-lt"/>
          <a:ea typeface="+mn-ea"/>
          <a:cs typeface="+mn-cs"/>
        </a:defRPr>
      </a:lvl5pPr>
      <a:lvl6pPr marL="2286038" algn="l" defTabSz="457207" rtl="0" eaLnBrk="1" latinLnBrk="0" hangingPunct="1">
        <a:defRPr sz="1800" kern="1200">
          <a:solidFill>
            <a:schemeClr val="tx1"/>
          </a:solidFill>
          <a:latin typeface="+mn-lt"/>
          <a:ea typeface="+mn-ea"/>
          <a:cs typeface="+mn-cs"/>
        </a:defRPr>
      </a:lvl6pPr>
      <a:lvl7pPr marL="2743246" algn="l" defTabSz="457207" rtl="0" eaLnBrk="1" latinLnBrk="0" hangingPunct="1">
        <a:defRPr sz="1800" kern="1200">
          <a:solidFill>
            <a:schemeClr val="tx1"/>
          </a:solidFill>
          <a:latin typeface="+mn-lt"/>
          <a:ea typeface="+mn-ea"/>
          <a:cs typeface="+mn-cs"/>
        </a:defRPr>
      </a:lvl7pPr>
      <a:lvl8pPr marL="3200453" algn="l" defTabSz="457207" rtl="0" eaLnBrk="1" latinLnBrk="0" hangingPunct="1">
        <a:defRPr sz="1800" kern="1200">
          <a:solidFill>
            <a:schemeClr val="tx1"/>
          </a:solidFill>
          <a:latin typeface="+mn-lt"/>
          <a:ea typeface="+mn-ea"/>
          <a:cs typeface="+mn-cs"/>
        </a:defRPr>
      </a:lvl8pPr>
      <a:lvl9pPr marL="3657661" algn="l" defTabSz="457207"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ctrTitle"/>
          </p:nvPr>
        </p:nvSpPr>
        <p:spPr>
          <a:xfrm>
            <a:off x="1657350" y="1828801"/>
            <a:ext cx="5829300" cy="1302544"/>
          </a:xfrm>
        </p:spPr>
        <p:txBody>
          <a:bodyPr/>
          <a:lstStyle/>
          <a:p>
            <a:pPr eaLnBrk="1" hangingPunct="1">
              <a:defRPr/>
            </a:pPr>
            <a:r>
              <a:rPr lang="hr-HR" sz="3600" dirty="0" smtClean="0"/>
              <a:t>ZASTARA KAZNENOG PROGONA – ODABRANA PITANJA I PRIJEPORI </a:t>
            </a:r>
            <a:endParaRPr lang="en-US" sz="3600" dirty="0" smtClean="0"/>
          </a:p>
        </p:txBody>
      </p:sp>
      <p:sp>
        <p:nvSpPr>
          <p:cNvPr id="4099" name="Rectangle 3"/>
          <p:cNvSpPr>
            <a:spLocks noGrp="1" noChangeArrowheads="1"/>
          </p:cNvSpPr>
          <p:nvPr>
            <p:ph type="subTitle" idx="1"/>
          </p:nvPr>
        </p:nvSpPr>
        <p:spPr>
          <a:xfrm>
            <a:off x="1828800" y="3417094"/>
            <a:ext cx="5429250" cy="1314450"/>
          </a:xfrm>
        </p:spPr>
        <p:txBody>
          <a:bodyPr>
            <a:normAutofit/>
          </a:bodyPr>
          <a:lstStyle/>
          <a:p>
            <a:pPr eaLnBrk="1" hangingPunct="1">
              <a:defRPr/>
            </a:pPr>
            <a:r>
              <a:rPr lang="hr-HR" dirty="0" smtClean="0"/>
              <a:t>Prof.dr.sc. Davor </a:t>
            </a:r>
            <a:r>
              <a:rPr lang="hr-HR" dirty="0" err="1" smtClean="0"/>
              <a:t>derenčinović</a:t>
            </a:r>
            <a:endParaRPr lang="hr-HR" dirty="0" smtClean="0"/>
          </a:p>
          <a:p>
            <a:pPr eaLnBrk="1" hangingPunct="1">
              <a:defRPr/>
            </a:pPr>
            <a:r>
              <a:rPr lang="hr-HR" sz="1600" dirty="0" err="1" smtClean="0"/>
              <a:t>Pds</a:t>
            </a:r>
            <a:r>
              <a:rPr lang="hr-HR" sz="1600" dirty="0" smtClean="0"/>
              <a:t> iz kaznenopravnih znanosti </a:t>
            </a:r>
            <a:endParaRPr lang="en-US" sz="1600" dirty="0" smtClean="0"/>
          </a:p>
        </p:txBody>
      </p:sp>
    </p:spTree>
    <p:extLst>
      <p:ext uri="{BB962C8B-B14F-4D97-AF65-F5344CB8AC3E}">
        <p14:creationId xmlns:p14="http://schemas.microsoft.com/office/powerpoint/2010/main" val="366977624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hangingPunct="1">
              <a:defRPr/>
            </a:pPr>
            <a:r>
              <a:rPr lang="hr-HR" dirty="0" smtClean="0"/>
              <a:t>Tijek zastare izvršenja kazne</a:t>
            </a:r>
          </a:p>
        </p:txBody>
      </p:sp>
      <p:sp>
        <p:nvSpPr>
          <p:cNvPr id="3" name="Content Placeholder 2"/>
          <p:cNvSpPr>
            <a:spLocks noGrp="1"/>
          </p:cNvSpPr>
          <p:nvPr>
            <p:ph idx="1"/>
          </p:nvPr>
        </p:nvSpPr>
        <p:spPr>
          <a:xfrm>
            <a:off x="1428750" y="2057401"/>
            <a:ext cx="6343650" cy="3398044"/>
          </a:xfrm>
        </p:spPr>
        <p:txBody>
          <a:bodyPr/>
          <a:lstStyle/>
          <a:p>
            <a:pPr eaLnBrk="1" hangingPunct="1">
              <a:defRPr/>
            </a:pPr>
            <a:r>
              <a:rPr lang="hr-HR" dirty="0" smtClean="0"/>
              <a:t>početak računanja: od pravomoćnosti</a:t>
            </a:r>
          </a:p>
          <a:p>
            <a:pPr eaLnBrk="1" hangingPunct="1">
              <a:defRPr/>
            </a:pPr>
            <a:r>
              <a:rPr lang="hr-HR" dirty="0"/>
              <a:t>Mirovanje zastare – ne teče (po zakonu progon se ne može poduzeti ili nastaviti</a:t>
            </a:r>
            <a:r>
              <a:rPr lang="hr-HR" dirty="0" smtClean="0"/>
              <a:t>)</a:t>
            </a:r>
          </a:p>
          <a:p>
            <a:pPr eaLnBrk="1" hangingPunct="1">
              <a:defRPr/>
            </a:pPr>
            <a:r>
              <a:rPr lang="hr-HR" dirty="0" smtClean="0"/>
              <a:t>Zastara ne teče za vrijeme izdržavanja kazne zatvora</a:t>
            </a:r>
            <a:endParaRPr lang="hr-HR" dirty="0"/>
          </a:p>
        </p:txBody>
      </p:sp>
    </p:spTree>
    <p:extLst>
      <p:ext uri="{BB962C8B-B14F-4D97-AF65-F5344CB8AC3E}">
        <p14:creationId xmlns:p14="http://schemas.microsoft.com/office/powerpoint/2010/main" val="17860620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hr-HR" dirty="0" smtClean="0"/>
              <a:t>Zastara izvršenja mjera</a:t>
            </a:r>
            <a:endParaRPr lang="hr-HR" dirty="0"/>
          </a:p>
        </p:txBody>
      </p:sp>
      <p:sp>
        <p:nvSpPr>
          <p:cNvPr id="3" name="Content Placeholder 2"/>
          <p:cNvSpPr>
            <a:spLocks noGrp="1"/>
          </p:cNvSpPr>
          <p:nvPr>
            <p:ph idx="1"/>
          </p:nvPr>
        </p:nvSpPr>
        <p:spPr/>
        <p:txBody>
          <a:bodyPr/>
          <a:lstStyle/>
          <a:p>
            <a:pPr>
              <a:defRPr/>
            </a:pPr>
            <a:r>
              <a:rPr lang="hr-HR" dirty="0" smtClean="0"/>
              <a:t>Sigurnosne mjere: kad protekne dvostruko vrijeme na koje su izrečene</a:t>
            </a:r>
          </a:p>
          <a:p>
            <a:pPr>
              <a:defRPr/>
            </a:pPr>
            <a:r>
              <a:rPr lang="hr-HR" dirty="0" smtClean="0"/>
              <a:t>Oduzimanje predmeta: 5 godina</a:t>
            </a:r>
          </a:p>
          <a:p>
            <a:pPr>
              <a:defRPr/>
            </a:pPr>
            <a:r>
              <a:rPr lang="hr-HR" dirty="0" smtClean="0"/>
              <a:t>Sigurnosne mjere izrečene doživotno i oduzimanje imovinske koristi ne zastarijevaju</a:t>
            </a:r>
          </a:p>
        </p:txBody>
      </p:sp>
    </p:spTree>
    <p:extLst>
      <p:ext uri="{BB962C8B-B14F-4D97-AF65-F5344CB8AC3E}">
        <p14:creationId xmlns:p14="http://schemas.microsoft.com/office/powerpoint/2010/main" val="28043886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heel(1)">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1"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heel(1)">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1" presetClass="entr" presetSubtype="1"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heel(1)">
                                      <p:cBhvr>
                                        <p:cTn id="17"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hr-HR" dirty="0" smtClean="0"/>
              <a:t>Primjena rokova zastare</a:t>
            </a:r>
            <a:endParaRPr lang="hr-HR" dirty="0"/>
          </a:p>
        </p:txBody>
      </p:sp>
      <p:sp>
        <p:nvSpPr>
          <p:cNvPr id="3" name="Content Placeholder 2"/>
          <p:cNvSpPr>
            <a:spLocks noGrp="1"/>
          </p:cNvSpPr>
          <p:nvPr>
            <p:ph idx="1"/>
          </p:nvPr>
        </p:nvSpPr>
        <p:spPr/>
        <p:txBody>
          <a:bodyPr/>
          <a:lstStyle/>
          <a:p>
            <a:pPr>
              <a:defRPr/>
            </a:pPr>
            <a:r>
              <a:rPr lang="hr-HR" dirty="0" smtClean="0"/>
              <a:t>Procesni institut (</a:t>
            </a:r>
            <a:r>
              <a:rPr lang="hr-HR" i="1" dirty="0" err="1" smtClean="0"/>
              <a:t>tempus</a:t>
            </a:r>
            <a:r>
              <a:rPr lang="hr-HR" i="1" dirty="0" smtClean="0"/>
              <a:t> </a:t>
            </a:r>
            <a:r>
              <a:rPr lang="hr-HR" i="1" dirty="0" err="1" smtClean="0"/>
              <a:t>regit</a:t>
            </a:r>
            <a:r>
              <a:rPr lang="hr-HR" i="1" dirty="0" smtClean="0"/>
              <a:t> </a:t>
            </a:r>
            <a:r>
              <a:rPr lang="hr-HR" i="1" dirty="0" err="1" smtClean="0"/>
              <a:t>actum</a:t>
            </a:r>
            <a:r>
              <a:rPr lang="hr-HR" dirty="0" smtClean="0"/>
              <a:t>) ili </a:t>
            </a:r>
            <a:r>
              <a:rPr lang="hr-HR" dirty="0" err="1" smtClean="0"/>
              <a:t>materijalnopravni</a:t>
            </a:r>
            <a:r>
              <a:rPr lang="hr-HR" dirty="0" smtClean="0"/>
              <a:t> institut (</a:t>
            </a:r>
            <a:r>
              <a:rPr lang="hr-HR" i="1" dirty="0" err="1" smtClean="0"/>
              <a:t>lex</a:t>
            </a:r>
            <a:r>
              <a:rPr lang="hr-HR" i="1" dirty="0" smtClean="0"/>
              <a:t> </a:t>
            </a:r>
            <a:r>
              <a:rPr lang="hr-HR" i="1" dirty="0" err="1" smtClean="0"/>
              <a:t>mitius</a:t>
            </a:r>
            <a:r>
              <a:rPr lang="hr-HR" dirty="0" smtClean="0"/>
              <a:t>)?</a:t>
            </a:r>
          </a:p>
          <a:p>
            <a:pPr>
              <a:defRPr/>
            </a:pPr>
            <a:r>
              <a:rPr lang="hr-HR" dirty="0" smtClean="0"/>
              <a:t>Čl. 86. KZ: „Ako se prije nastupa zastare kaznenog progona ili zastare izvršenja kazne promijeni rok zastare, primijenit će se </a:t>
            </a:r>
            <a:r>
              <a:rPr lang="hr-HR" dirty="0" err="1" smtClean="0"/>
              <a:t>zastarni</a:t>
            </a:r>
            <a:r>
              <a:rPr lang="hr-HR" dirty="0" smtClean="0"/>
              <a:t> rokovi novog zakona.”</a:t>
            </a:r>
          </a:p>
          <a:p>
            <a:pPr>
              <a:defRPr/>
            </a:pPr>
            <a:r>
              <a:rPr lang="hr-HR" dirty="0" smtClean="0"/>
              <a:t>Ova odredba primjenjuje se samo ako zastara nije nastupila</a:t>
            </a:r>
          </a:p>
          <a:p>
            <a:pPr>
              <a:defRPr/>
            </a:pPr>
            <a:r>
              <a:rPr lang="hr-HR" dirty="0" smtClean="0"/>
              <a:t>Uzakonjivanje pravnog shvaćanja opće sjednice KO VSRH </a:t>
            </a:r>
            <a:endParaRPr lang="hr-HR" dirty="0"/>
          </a:p>
        </p:txBody>
      </p:sp>
    </p:spTree>
    <p:extLst>
      <p:ext uri="{BB962C8B-B14F-4D97-AF65-F5344CB8AC3E}">
        <p14:creationId xmlns:p14="http://schemas.microsoft.com/office/powerpoint/2010/main" val="18459894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randombar(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randombar(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randombar(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4"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randombar(horizontal)">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hr-HR" dirty="0" smtClean="0"/>
              <a:t>Pravno shvaćanje opće sjednice KO VSRH</a:t>
            </a:r>
            <a:endParaRPr lang="hr-HR" dirty="0"/>
          </a:p>
        </p:txBody>
      </p:sp>
      <p:sp>
        <p:nvSpPr>
          <p:cNvPr id="3" name="Rezervirano mjesto sadržaja 2"/>
          <p:cNvSpPr>
            <a:spLocks noGrp="1"/>
          </p:cNvSpPr>
          <p:nvPr>
            <p:ph idx="1"/>
          </p:nvPr>
        </p:nvSpPr>
        <p:spPr/>
        <p:txBody>
          <a:bodyPr>
            <a:normAutofit/>
          </a:bodyPr>
          <a:lstStyle/>
          <a:p>
            <a:pPr marL="0" indent="0">
              <a:buNone/>
            </a:pPr>
            <a:r>
              <a:rPr lang="hr-HR" i="1" dirty="0" smtClean="0"/>
              <a:t>„Ovaj </a:t>
            </a:r>
            <a:r>
              <a:rPr lang="hr-HR" i="1" dirty="0"/>
              <a:t>članak se ne odnosi na situacije gdje je već nastupila zastara, jer tamo je tada nastupila i nekažnjivost djela pa počinitelj ima pravo na povjerenje u državu da ga više neće progoniti (npr. može uništiti dokazni materijal koji mu ide u prilog). No on nema pravo znati kako dugo može izbjegavati kazneni postupak, to više što on ni inače, zbog uvijek mogućeg prekida zastare, ne može znati kada će zastara nastupiti. Sukladno tome, ovaj članak valja primijeniti neovisno o tome produljuje li ili skraćuje novi zakon rok zastare za određeno kazneno </a:t>
            </a:r>
            <a:r>
              <a:rPr lang="hr-HR" i="1" dirty="0" smtClean="0"/>
              <a:t>djelo.” VSRH I Kž-256/83; </a:t>
            </a:r>
            <a:r>
              <a:rPr lang="hr-HR" i="1" dirty="0"/>
              <a:t>Su-IV155/06</a:t>
            </a:r>
            <a:endParaRPr lang="hr-HR" dirty="0"/>
          </a:p>
        </p:txBody>
      </p:sp>
    </p:spTree>
    <p:extLst>
      <p:ext uri="{BB962C8B-B14F-4D97-AF65-F5344CB8AC3E}">
        <p14:creationId xmlns:p14="http://schemas.microsoft.com/office/powerpoint/2010/main" val="30484969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hr-HR" dirty="0" smtClean="0"/>
              <a:t>Nova sudska praksa</a:t>
            </a:r>
            <a:endParaRPr lang="hr-HR" dirty="0"/>
          </a:p>
        </p:txBody>
      </p:sp>
      <p:sp>
        <p:nvSpPr>
          <p:cNvPr id="3" name="Rezervirano mjesto sadržaja 2"/>
          <p:cNvSpPr>
            <a:spLocks noGrp="1"/>
          </p:cNvSpPr>
          <p:nvPr>
            <p:ph idx="1"/>
          </p:nvPr>
        </p:nvSpPr>
        <p:spPr/>
        <p:txBody>
          <a:bodyPr>
            <a:normAutofit fontScale="92500" lnSpcReduction="20000"/>
          </a:bodyPr>
          <a:lstStyle/>
          <a:p>
            <a:pPr marL="0" indent="0">
              <a:buNone/>
            </a:pPr>
            <a:r>
              <a:rPr lang="hr-HR" dirty="0"/>
              <a:t>„</a:t>
            </a:r>
            <a:r>
              <a:rPr lang="hr-HR" i="1" dirty="0"/>
              <a:t>…kazneno djelo iz čl. 215. st. 4. KZRH bila zapriječena kazna zatvora u trajanju od jedne do deset godina zatvora, pa kako je za to djelo apsolutna zastara iz čl. 90. st. 1. OKZRH i čl. 91. st. 6. OKZRH nastupila protekom roka od dvanaest godina, to bi apsolutna zastara po starom zakonu nastupila istekom 5. svibnja 2013. Međutim, kako institut zastare ima i </a:t>
            </a:r>
            <a:r>
              <a:rPr lang="hr-HR" i="1" dirty="0" err="1"/>
              <a:t>procesnopravni</a:t>
            </a:r>
            <a:r>
              <a:rPr lang="hr-HR" i="1" dirty="0"/>
              <a:t> karakter, to se sukladno odredbi čl. 86. KZ/11 u pogledu računanja rokova zastare ima primijeniti novi zakon jer do trenutka stupanja na snagu KZ/11 (1. siječnja 2013.) za kazneno djelo iz čl. 215. st. 4. KZRH još nije nastupila zastara kaznenog progona iz čl. 81. st. 1. </a:t>
            </a:r>
            <a:r>
              <a:rPr lang="hr-HR" i="1" dirty="0" err="1"/>
              <a:t>toč</a:t>
            </a:r>
            <a:r>
              <a:rPr lang="hr-HR" i="1" dirty="0"/>
              <a:t>. 3. KZ/11. Nadalje, kako je prvostupanjska presuda donesena 28. veljače 2013. to se sukladno odredbi čl. 81. st. 3. KZ/11 zastara kaznenog progona produljuje za dvije godine i ona bi nastupila tek 5. svibnja 2015</a:t>
            </a:r>
            <a:r>
              <a:rPr lang="hr-HR" i="1" dirty="0" smtClean="0"/>
              <a:t>.“ VSRH </a:t>
            </a:r>
            <a:r>
              <a:rPr lang="hr-HR" dirty="0" smtClean="0"/>
              <a:t>I </a:t>
            </a:r>
            <a:r>
              <a:rPr lang="hr-HR" dirty="0" err="1"/>
              <a:t>Kž</a:t>
            </a:r>
            <a:r>
              <a:rPr lang="hr-HR" dirty="0"/>
              <a:t> 278/13-4</a:t>
            </a:r>
          </a:p>
        </p:txBody>
      </p:sp>
    </p:spTree>
    <p:extLst>
      <p:ext uri="{BB962C8B-B14F-4D97-AF65-F5344CB8AC3E}">
        <p14:creationId xmlns:p14="http://schemas.microsoft.com/office/powerpoint/2010/main" val="28681098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heel(1)">
                                      <p:cBhvr>
                                        <p:cTn id="7" dur="2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hr-HR" dirty="0"/>
              <a:t>VSRH </a:t>
            </a:r>
            <a:r>
              <a:rPr lang="hr-HR" dirty="0" err="1"/>
              <a:t>Kž-eun</a:t>
            </a:r>
            <a:r>
              <a:rPr lang="hr-HR" dirty="0"/>
              <a:t> 2/14-5</a:t>
            </a:r>
          </a:p>
        </p:txBody>
      </p:sp>
      <p:sp>
        <p:nvSpPr>
          <p:cNvPr id="3" name="Rezervirano mjesto sadržaja 2"/>
          <p:cNvSpPr>
            <a:spLocks noGrp="1"/>
          </p:cNvSpPr>
          <p:nvPr>
            <p:ph idx="1"/>
          </p:nvPr>
        </p:nvSpPr>
        <p:spPr/>
        <p:txBody>
          <a:bodyPr>
            <a:normAutofit/>
          </a:bodyPr>
          <a:lstStyle/>
          <a:p>
            <a:pPr marL="0" indent="0">
              <a:buNone/>
            </a:pPr>
            <a:r>
              <a:rPr lang="hr-HR" i="1" dirty="0" smtClean="0"/>
              <a:t>„Naime</a:t>
            </a:r>
            <a:r>
              <a:rPr lang="hr-HR" i="1" dirty="0"/>
              <a:t>, da bi se moglo utvrditi je li nastupila zastara za određeno kazneno djelo u </a:t>
            </a:r>
            <a:r>
              <a:rPr lang="hr-HR" i="1" dirty="0" smtClean="0"/>
              <a:t>državi </a:t>
            </a:r>
            <a:r>
              <a:rPr lang="hr-HR" i="1" dirty="0"/>
              <a:t>izvršiteljici, potrebno je da postoji </a:t>
            </a:r>
            <a:r>
              <a:rPr lang="hr-HR" i="1" dirty="0" err="1"/>
              <a:t>sudbenost</a:t>
            </a:r>
            <a:r>
              <a:rPr lang="hr-HR" i="1" dirty="0"/>
              <a:t> za to kazneno djelo, dakle da se radi od </a:t>
            </a:r>
            <a:r>
              <a:rPr lang="hr-HR" i="1" dirty="0" smtClean="0"/>
              <a:t>dvostrukoj </a:t>
            </a:r>
            <a:r>
              <a:rPr lang="hr-HR" i="1" dirty="0"/>
              <a:t>(dvojnoj) kažnjivosti između države </a:t>
            </a:r>
            <a:r>
              <a:rPr lang="hr-HR" i="1" dirty="0" err="1"/>
              <a:t>tražiteljice</a:t>
            </a:r>
            <a:r>
              <a:rPr lang="hr-HR" i="1" dirty="0"/>
              <a:t> i države izvršenja uhidbenog </a:t>
            </a:r>
            <a:r>
              <a:rPr lang="hr-HR" i="1" dirty="0" smtClean="0"/>
              <a:t>naloga</a:t>
            </a:r>
            <a:r>
              <a:rPr lang="hr-HR" i="1" dirty="0"/>
              <a:t>, jer je zakonom predviđeni </a:t>
            </a:r>
            <a:r>
              <a:rPr lang="hr-HR" i="1" dirty="0" err="1"/>
              <a:t>zastarni</a:t>
            </a:r>
            <a:r>
              <a:rPr lang="hr-HR" i="1" dirty="0"/>
              <a:t> rok organski vezan za zapriječenu kaznu za </a:t>
            </a:r>
            <a:r>
              <a:rPr lang="hr-HR" i="1" dirty="0" smtClean="0"/>
              <a:t>određeno </a:t>
            </a:r>
            <a:r>
              <a:rPr lang="hr-HR" i="1" dirty="0"/>
              <a:t>kazneno djelo. </a:t>
            </a:r>
            <a:r>
              <a:rPr lang="hr-HR" b="1" i="1" dirty="0"/>
              <a:t>Dakle, zastara je vezana za kazneno materijalni dio kaznenog prava</a:t>
            </a:r>
            <a:r>
              <a:rPr lang="hr-HR" i="1" dirty="0"/>
              <a:t> </a:t>
            </a:r>
            <a:r>
              <a:rPr lang="hr-HR" i="1" dirty="0" smtClean="0"/>
              <a:t>pa </a:t>
            </a:r>
            <a:r>
              <a:rPr lang="hr-HR" i="1" dirty="0"/>
              <a:t>zato, neovisno o okolnosti što se radi o </a:t>
            </a:r>
            <a:r>
              <a:rPr lang="hr-HR" i="1" dirty="0" smtClean="0"/>
              <a:t>procesnoj </a:t>
            </a:r>
            <a:r>
              <a:rPr lang="hr-HR" i="1" dirty="0"/>
              <a:t>nemogućnosti da se nakon proteka </a:t>
            </a:r>
            <a:r>
              <a:rPr lang="hr-HR" i="1" dirty="0" smtClean="0"/>
              <a:t>određenog </a:t>
            </a:r>
            <a:r>
              <a:rPr lang="hr-HR" i="1" dirty="0"/>
              <a:t>vremena provede kazneni postupak ili izvrši kazna, zastara je sastavni dio pojma </a:t>
            </a:r>
            <a:r>
              <a:rPr lang="hr-HR" i="1" dirty="0" smtClean="0"/>
              <a:t>dvostruke </a:t>
            </a:r>
            <a:r>
              <a:rPr lang="hr-HR" i="1" dirty="0"/>
              <a:t>kažnjivosti</a:t>
            </a:r>
            <a:r>
              <a:rPr lang="hr-HR" i="1" dirty="0" smtClean="0"/>
              <a:t>.”</a:t>
            </a:r>
            <a:endParaRPr lang="hr-HR" i="1" dirty="0"/>
          </a:p>
          <a:p>
            <a:endParaRPr lang="hr-HR" dirty="0"/>
          </a:p>
        </p:txBody>
      </p:sp>
    </p:spTree>
    <p:extLst>
      <p:ext uri="{BB962C8B-B14F-4D97-AF65-F5344CB8AC3E}">
        <p14:creationId xmlns:p14="http://schemas.microsoft.com/office/powerpoint/2010/main" val="21277615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normAutofit/>
          </a:bodyPr>
          <a:lstStyle/>
          <a:p>
            <a:r>
              <a:rPr lang="hr-HR" sz="2800" dirty="0" smtClean="0"/>
              <a:t>Da li primjena produljenih rokova zastare predstavlja kršenje članka 7. EKLJP </a:t>
            </a:r>
            <a:endParaRPr lang="hr-HR" sz="2800" dirty="0"/>
          </a:p>
        </p:txBody>
      </p:sp>
      <p:sp>
        <p:nvSpPr>
          <p:cNvPr id="3" name="Rezervirano mjesto sadržaja 2"/>
          <p:cNvSpPr>
            <a:spLocks noGrp="1"/>
          </p:cNvSpPr>
          <p:nvPr>
            <p:ph idx="1"/>
          </p:nvPr>
        </p:nvSpPr>
        <p:spPr/>
        <p:txBody>
          <a:bodyPr>
            <a:normAutofit fontScale="85000" lnSpcReduction="10000"/>
          </a:bodyPr>
          <a:lstStyle/>
          <a:p>
            <a:r>
              <a:rPr lang="hr-HR" dirty="0" err="1" smtClean="0"/>
              <a:t>Coeme</a:t>
            </a:r>
            <a:r>
              <a:rPr lang="hr-HR" dirty="0" smtClean="0"/>
              <a:t> i dr. protiv Belgije (2000)</a:t>
            </a:r>
          </a:p>
          <a:p>
            <a:r>
              <a:rPr lang="hr-HR" dirty="0" smtClean="0"/>
              <a:t>„…ako se prema nacionalnom pravu odredbe o zastari smatraju procesnim normama naknadno </a:t>
            </a:r>
            <a:r>
              <a:rPr lang="hr-HR" dirty="0"/>
              <a:t>produljenje </a:t>
            </a:r>
            <a:r>
              <a:rPr lang="hr-HR" dirty="0" err="1"/>
              <a:t>zastarnih</a:t>
            </a:r>
            <a:r>
              <a:rPr lang="hr-HR" dirty="0"/>
              <a:t> rokova u trenutku kad zastara još uvijek nije nastupila nije na štetu prava zaštićenih člankom 7. </a:t>
            </a:r>
            <a:r>
              <a:rPr lang="hr-HR" dirty="0" smtClean="0"/>
              <a:t>EKLJP.”</a:t>
            </a:r>
          </a:p>
          <a:p>
            <a:r>
              <a:rPr lang="hr-HR" dirty="0" smtClean="0"/>
              <a:t>Međutim „…radilo bi se </a:t>
            </a:r>
            <a:r>
              <a:rPr lang="hr-HR" dirty="0"/>
              <a:t>o povredi načela zabrane retroaktivnosti kada bi prema nacionalnom zakonodavstvu odredbe o zastari bile klasificirane kao supstantivne (materijalne</a:t>
            </a:r>
            <a:r>
              <a:rPr lang="hr-HR" dirty="0" smtClean="0"/>
              <a:t>).” </a:t>
            </a:r>
          </a:p>
          <a:p>
            <a:r>
              <a:rPr lang="hr-HR" dirty="0" smtClean="0"/>
              <a:t>V. Mišljenje Venecijanske komisije </a:t>
            </a:r>
            <a:r>
              <a:rPr lang="hr-HR" dirty="0"/>
              <a:t>povodom zahtjeva Ustavnog suda Gruzije iz 2009. </a:t>
            </a:r>
            <a:r>
              <a:rPr lang="hr-HR" dirty="0" smtClean="0"/>
              <a:t>godine: „…</a:t>
            </a:r>
            <a:r>
              <a:rPr lang="hr-HR" dirty="0"/>
              <a:t>ništa ne ograničava pravo države da usvoji takva pravna pravila prema kojima istek zastare implicira supstantivna, a ne samo procesna prava u kojem slučaju produljenje zastare s retroaktivnim učinkom ne bi bilo dopušteno. </a:t>
            </a:r>
            <a:r>
              <a:rPr lang="hr-HR" dirty="0" smtClean="0"/>
              <a:t>„</a:t>
            </a:r>
            <a:endParaRPr lang="hr-HR" dirty="0"/>
          </a:p>
        </p:txBody>
      </p:sp>
    </p:spTree>
    <p:extLst>
      <p:ext uri="{BB962C8B-B14F-4D97-AF65-F5344CB8AC3E}">
        <p14:creationId xmlns:p14="http://schemas.microsoft.com/office/powerpoint/2010/main" val="6495267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arn(inVertic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arn(inVertic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arn(inVertical)">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normAutofit/>
          </a:bodyPr>
          <a:lstStyle/>
          <a:p>
            <a:r>
              <a:rPr lang="hr-HR" sz="2800" dirty="0" smtClean="0"/>
              <a:t>Odlučno pitanje – pravna priroda zastare u hrvatskoj znanosti KP i sudskoj praksi</a:t>
            </a:r>
            <a:endParaRPr lang="hr-HR" sz="2800" dirty="0"/>
          </a:p>
        </p:txBody>
      </p:sp>
      <p:sp>
        <p:nvSpPr>
          <p:cNvPr id="3" name="Rezervirano mjesto sadržaja 2"/>
          <p:cNvSpPr>
            <a:spLocks noGrp="1"/>
          </p:cNvSpPr>
          <p:nvPr>
            <p:ph idx="1"/>
          </p:nvPr>
        </p:nvSpPr>
        <p:spPr/>
        <p:txBody>
          <a:bodyPr>
            <a:normAutofit fontScale="77500" lnSpcReduction="20000"/>
          </a:bodyPr>
          <a:lstStyle/>
          <a:p>
            <a:r>
              <a:rPr lang="hr-HR" dirty="0" smtClean="0"/>
              <a:t>„…institut </a:t>
            </a:r>
            <a:r>
              <a:rPr lang="hr-HR" dirty="0"/>
              <a:t>zastare u našem pozitivnom pravu </a:t>
            </a:r>
            <a:r>
              <a:rPr lang="hr-HR" dirty="0" smtClean="0"/>
              <a:t>tijesno je </a:t>
            </a:r>
            <a:r>
              <a:rPr lang="hr-HR" dirty="0"/>
              <a:t>povezan sa svrhom kažnjavanja, </a:t>
            </a:r>
            <a:r>
              <a:rPr lang="hr-HR" dirty="0" smtClean="0"/>
              <a:t>pa </a:t>
            </a:r>
            <a:r>
              <a:rPr lang="hr-HR" dirty="0"/>
              <a:t>su norme o zastari u našem krivičnom pravu proizašle upravo iz ciljeva i svrhe </a:t>
            </a:r>
            <a:r>
              <a:rPr lang="hr-HR" dirty="0" smtClean="0"/>
              <a:t>kažnjavanja…”, </a:t>
            </a:r>
            <a:r>
              <a:rPr lang="hr-HR" dirty="0" err="1"/>
              <a:t>Gajšak</a:t>
            </a:r>
            <a:r>
              <a:rPr lang="hr-HR" dirty="0"/>
              <a:t> D., Institut zastare u našem krivičnom pravu, Zagreb, 1977., str. 32</a:t>
            </a:r>
            <a:r>
              <a:rPr lang="hr-HR" dirty="0" smtClean="0"/>
              <a:t>.</a:t>
            </a:r>
          </a:p>
          <a:p>
            <a:r>
              <a:rPr lang="hr-HR" dirty="0"/>
              <a:t>“…pravo priznaje zastaru kao razlog koji ukida kaznu ne radi toga, što bi činjenica, da počinitelj nije kažnjen tečajem vremena, bilo po pravu priznana, nego radi toga, što s prestankom aktualnosti kazne i sama svrha kazne gine</a:t>
            </a:r>
            <a:r>
              <a:rPr lang="hr-HR" dirty="0" smtClean="0"/>
              <a:t>.“, </a:t>
            </a:r>
            <a:r>
              <a:rPr lang="hr-HR" dirty="0" err="1" smtClean="0"/>
              <a:t>Šilović</a:t>
            </a:r>
            <a:r>
              <a:rPr lang="hr-HR" dirty="0" smtClean="0"/>
              <a:t> J., </a:t>
            </a:r>
            <a:r>
              <a:rPr lang="hr-HR" dirty="0"/>
              <a:t>Kazneno pravo, Zagreb, 1902.</a:t>
            </a:r>
            <a:endParaRPr lang="hr-HR" dirty="0" smtClean="0"/>
          </a:p>
          <a:p>
            <a:r>
              <a:rPr lang="hr-HR" dirty="0" smtClean="0"/>
              <a:t>„…zastara je primarno </a:t>
            </a:r>
            <a:r>
              <a:rPr lang="hr-HR" dirty="0" err="1" smtClean="0"/>
              <a:t>materijalnopravni</a:t>
            </a:r>
            <a:r>
              <a:rPr lang="hr-HR" dirty="0" smtClean="0"/>
              <a:t> institut s </a:t>
            </a:r>
            <a:r>
              <a:rPr lang="hr-HR" dirty="0"/>
              <a:t>obzirom na to da je njegov </a:t>
            </a:r>
            <a:r>
              <a:rPr lang="hr-HR" dirty="0" err="1"/>
              <a:t>materijalnopravni</a:t>
            </a:r>
            <a:r>
              <a:rPr lang="hr-HR" dirty="0"/>
              <a:t> sadržaj u odnosu na procesni - </a:t>
            </a:r>
            <a:r>
              <a:rPr lang="hr-HR" i="1" dirty="0" err="1"/>
              <a:t>causa</a:t>
            </a:r>
            <a:r>
              <a:rPr lang="hr-HR" i="1" dirty="0"/>
              <a:t> </a:t>
            </a:r>
            <a:r>
              <a:rPr lang="hr-HR" i="1" dirty="0" err="1"/>
              <a:t>efficiens</a:t>
            </a:r>
            <a:r>
              <a:rPr lang="hr-HR" i="1" dirty="0"/>
              <a:t> </a:t>
            </a:r>
            <a:r>
              <a:rPr lang="hr-HR" dirty="0"/>
              <a:t>(tvorni, proizvodni uzrok koji ne samo da po formuli </a:t>
            </a:r>
            <a:r>
              <a:rPr lang="hr-HR" i="1" dirty="0" err="1"/>
              <a:t>principium</a:t>
            </a:r>
            <a:r>
              <a:rPr lang="hr-HR" i="1" dirty="0"/>
              <a:t> </a:t>
            </a:r>
            <a:r>
              <a:rPr lang="hr-HR" i="1" dirty="0" err="1"/>
              <a:t>influens</a:t>
            </a:r>
            <a:r>
              <a:rPr lang="hr-HR" i="1" dirty="0"/>
              <a:t> </a:t>
            </a:r>
            <a:r>
              <a:rPr lang="hr-HR" i="1" dirty="0" err="1"/>
              <a:t>esse</a:t>
            </a:r>
            <a:r>
              <a:rPr lang="hr-HR" i="1" dirty="0"/>
              <a:t> </a:t>
            </a:r>
            <a:r>
              <a:rPr lang="hr-HR" i="1" dirty="0" err="1"/>
              <a:t>in</a:t>
            </a:r>
            <a:r>
              <a:rPr lang="hr-HR" i="1" dirty="0"/>
              <a:t> </a:t>
            </a:r>
            <a:r>
              <a:rPr lang="hr-HR" i="1" dirty="0" err="1"/>
              <a:t>aliud</a:t>
            </a:r>
            <a:r>
              <a:rPr lang="hr-HR" i="1" dirty="0"/>
              <a:t> </a:t>
            </a:r>
            <a:r>
              <a:rPr lang="hr-HR" dirty="0"/>
              <a:t>određuje bitak nečega nego ga određuje na točno određeni način, tako da opstojnost toga drugoga u potpunosti ovisi o djelovanju prvoga</a:t>
            </a:r>
            <a:r>
              <a:rPr lang="hr-HR" dirty="0" smtClean="0"/>
              <a:t>).“, </a:t>
            </a:r>
            <a:r>
              <a:rPr lang="hr-HR" dirty="0"/>
              <a:t>Cvitanović L., Aktualna problematika zastare u hrvatskom kaznenom zakonodavstvu, Hrvatski ljetopis za kazneno pravo i praksu, vol. 13, broj 2/2006, str. 505-521.</a:t>
            </a:r>
          </a:p>
        </p:txBody>
      </p:sp>
    </p:spTree>
    <p:extLst>
      <p:ext uri="{BB962C8B-B14F-4D97-AF65-F5344CB8AC3E}">
        <p14:creationId xmlns:p14="http://schemas.microsoft.com/office/powerpoint/2010/main" val="37013299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ircle(in)">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ircle(in)">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circle(in)">
                                      <p:cBhvr>
                                        <p:cTn id="17"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hr-HR" dirty="0" smtClean="0"/>
              <a:t>Pravna priroda zastare u hrvatskom KP </a:t>
            </a:r>
            <a:endParaRPr lang="hr-HR" dirty="0"/>
          </a:p>
        </p:txBody>
      </p:sp>
      <p:sp>
        <p:nvSpPr>
          <p:cNvPr id="3" name="Rezervirano mjesto sadržaja 2"/>
          <p:cNvSpPr>
            <a:spLocks noGrp="1"/>
          </p:cNvSpPr>
          <p:nvPr>
            <p:ph idx="1"/>
          </p:nvPr>
        </p:nvSpPr>
        <p:spPr/>
        <p:txBody>
          <a:bodyPr/>
          <a:lstStyle/>
          <a:p>
            <a:r>
              <a:rPr lang="hr-HR" dirty="0" smtClean="0"/>
              <a:t>„…zastara je </a:t>
            </a:r>
            <a:r>
              <a:rPr lang="hr-HR" dirty="0"/>
              <a:t>institut uveden iz razloga </a:t>
            </a:r>
            <a:r>
              <a:rPr lang="hr-HR" dirty="0" err="1" smtClean="0"/>
              <a:t>oportuniteta</a:t>
            </a:r>
            <a:r>
              <a:rPr lang="hr-HR" dirty="0" smtClean="0"/>
              <a:t>...gašenje </a:t>
            </a:r>
            <a:r>
              <a:rPr lang="hr-HR" dirty="0"/>
              <a:t>kažnjivosti (</a:t>
            </a:r>
            <a:r>
              <a:rPr lang="hr-HR" dirty="0" err="1"/>
              <a:t>materijalnopravna</a:t>
            </a:r>
            <a:r>
              <a:rPr lang="hr-HR" dirty="0"/>
              <a:t> posljedica) odnosno nemogućnost kaznenog progona (procesna smetnja) po isteku zastare daje počinitelju „pravo na zastaru</a:t>
            </a:r>
            <a:r>
              <a:rPr lang="hr-HR" dirty="0" smtClean="0"/>
              <a:t>“, </a:t>
            </a:r>
            <a:r>
              <a:rPr lang="hr-HR" dirty="0" err="1"/>
              <a:t>Zlatarić</a:t>
            </a:r>
            <a:r>
              <a:rPr lang="hr-HR" dirty="0"/>
              <a:t> B., Krivično pravo – Opći dio, Zagreb, 1977</a:t>
            </a:r>
            <a:r>
              <a:rPr lang="hr-HR" dirty="0" smtClean="0"/>
              <a:t>.</a:t>
            </a:r>
          </a:p>
          <a:p>
            <a:r>
              <a:rPr lang="hr-HR" dirty="0" smtClean="0"/>
              <a:t>Bojanić, </a:t>
            </a:r>
            <a:r>
              <a:rPr lang="hr-HR" dirty="0" err="1" smtClean="0"/>
              <a:t>Novoselec</a:t>
            </a:r>
            <a:r>
              <a:rPr lang="hr-HR" dirty="0" smtClean="0"/>
              <a:t> i dr. zastupaju stajalište da je zastara mješoviti institut</a:t>
            </a:r>
          </a:p>
          <a:p>
            <a:r>
              <a:rPr lang="hr-HR" dirty="0" smtClean="0"/>
              <a:t>S obzirom na to, odredba od primjeni rokova zastare ne prolazi test članka 7. EKLJP </a:t>
            </a:r>
            <a:endParaRPr lang="hr-HR" dirty="0"/>
          </a:p>
        </p:txBody>
      </p:sp>
    </p:spTree>
    <p:extLst>
      <p:ext uri="{BB962C8B-B14F-4D97-AF65-F5344CB8AC3E}">
        <p14:creationId xmlns:p14="http://schemas.microsoft.com/office/powerpoint/2010/main" val="21654599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hr-HR" sz="3600" dirty="0" smtClean="0"/>
              <a:t>Zastara i dvostruka kažnjivost kod izvršenja EUN</a:t>
            </a:r>
            <a:endParaRPr lang="hr-HR" sz="3600" dirty="0"/>
          </a:p>
        </p:txBody>
      </p:sp>
      <p:sp>
        <p:nvSpPr>
          <p:cNvPr id="3" name="Rezervirano mjesto sadržaja 2"/>
          <p:cNvSpPr>
            <a:spLocks noGrp="1"/>
          </p:cNvSpPr>
          <p:nvPr>
            <p:ph idx="1"/>
          </p:nvPr>
        </p:nvSpPr>
        <p:spPr/>
        <p:txBody>
          <a:bodyPr/>
          <a:lstStyle/>
          <a:p>
            <a:r>
              <a:rPr lang="hr-HR" dirty="0" smtClean="0"/>
              <a:t>Zakon o pravosudnoj suradnji s državama članicama EU </a:t>
            </a:r>
          </a:p>
          <a:p>
            <a:r>
              <a:rPr lang="hr-HR" dirty="0" smtClean="0"/>
              <a:t>Isključenje provjere dvostruke kažnjivosti (članak 10. ZPSEU) – za kaznena djela s liste (32) </a:t>
            </a:r>
          </a:p>
          <a:p>
            <a:r>
              <a:rPr lang="hr-HR" dirty="0" smtClean="0"/>
              <a:t>Zastara kaznenog progona ili izvršenja kazne po pravu države izvršenja kao jedna od osnova za obligatorno odbijanje izvršenja EUN (članak 20. stavak 2. ZPSEU) </a:t>
            </a:r>
            <a:endParaRPr lang="hr-HR" dirty="0"/>
          </a:p>
        </p:txBody>
      </p:sp>
    </p:spTree>
    <p:extLst>
      <p:ext uri="{BB962C8B-B14F-4D97-AF65-F5344CB8AC3E}">
        <p14:creationId xmlns:p14="http://schemas.microsoft.com/office/powerpoint/2010/main" val="39610004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heel(1)">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1"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heel(1)">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1" presetClass="entr" presetSubtype="1"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heel(1)">
                                      <p:cBhvr>
                                        <p:cTn id="17"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hr-HR" dirty="0" smtClean="0"/>
              <a:t>Svrha i opravdanje zastare </a:t>
            </a:r>
            <a:endParaRPr lang="hr-HR" dirty="0"/>
          </a:p>
        </p:txBody>
      </p:sp>
      <p:sp>
        <p:nvSpPr>
          <p:cNvPr id="3" name="Rezervirano mjesto sadržaja 2"/>
          <p:cNvSpPr>
            <a:spLocks noGrp="1"/>
          </p:cNvSpPr>
          <p:nvPr>
            <p:ph idx="1"/>
          </p:nvPr>
        </p:nvSpPr>
        <p:spPr/>
        <p:txBody>
          <a:bodyPr/>
          <a:lstStyle/>
          <a:p>
            <a:r>
              <a:rPr lang="hr-HR" dirty="0" smtClean="0"/>
              <a:t>Apsolutne teorije o svrsi kažnjavanja protive se uvođenju zastare u KP – načelo apsolutne pravednosti nalaže bezuvjetno kažnjavanje</a:t>
            </a:r>
          </a:p>
          <a:p>
            <a:r>
              <a:rPr lang="hr-HR" dirty="0" smtClean="0"/>
              <a:t>Zastara se opravdava protekom vremena od počinjenja KD, zaboravom, prestankom potrebe kažnjavanja, teškoćama u dokazivanju i sl. </a:t>
            </a:r>
          </a:p>
          <a:p>
            <a:r>
              <a:rPr lang="hr-HR" dirty="0" smtClean="0"/>
              <a:t>Zastara kaznenog progona u načelu ovisi o težini počinjenog kaznenog djela </a:t>
            </a:r>
          </a:p>
          <a:p>
            <a:r>
              <a:rPr lang="hr-HR" dirty="0" smtClean="0"/>
              <a:t>Kaznena djela koja ne zastarijevaju – genocid, zločini protiv čovječnosti i ratni zločini </a:t>
            </a:r>
          </a:p>
        </p:txBody>
      </p:sp>
    </p:spTree>
    <p:extLst>
      <p:ext uri="{BB962C8B-B14F-4D97-AF65-F5344CB8AC3E}">
        <p14:creationId xmlns:p14="http://schemas.microsoft.com/office/powerpoint/2010/main" val="563680986"/>
      </p:ext>
    </p:extLst>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ircle(in)">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 calcmode="lin" valueType="num">
                                      <p:cBhvr additive="base">
                                        <p:cTn id="12"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nodeType="clickEffect">
                                  <p:stCondLst>
                                    <p:cond delay="0"/>
                                  </p:stCondLst>
                                  <p:childTnLst>
                                    <p:set>
                                      <p:cBhvr>
                                        <p:cTn id="17" dur="1" fill="hold">
                                          <p:stCondLst>
                                            <p:cond delay="0"/>
                                          </p:stCondLst>
                                        </p:cTn>
                                        <p:tgtEl>
                                          <p:spTgt spid="3">
                                            <p:txEl>
                                              <p:pRg st="2" end="2"/>
                                            </p:txEl>
                                          </p:spTgt>
                                        </p:tgtEl>
                                        <p:attrNameLst>
                                          <p:attrName>style.visibility</p:attrName>
                                        </p:attrNameLst>
                                      </p:cBhvr>
                                      <p:to>
                                        <p:strVal val="visible"/>
                                      </p:to>
                                    </p:set>
                                    <p:anim calcmode="lin" valueType="num">
                                      <p:cBhvr additive="base">
                                        <p:cTn id="18"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9"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 presetClass="entr" presetSubtype="4" fill="hold" nodeType="clickEffect">
                                  <p:stCondLst>
                                    <p:cond delay="0"/>
                                  </p:stCondLst>
                                  <p:childTnLst>
                                    <p:set>
                                      <p:cBhvr>
                                        <p:cTn id="23" dur="1" fill="hold">
                                          <p:stCondLst>
                                            <p:cond delay="0"/>
                                          </p:stCondLst>
                                        </p:cTn>
                                        <p:tgtEl>
                                          <p:spTgt spid="3">
                                            <p:txEl>
                                              <p:pRg st="3" end="3"/>
                                            </p:txEl>
                                          </p:spTgt>
                                        </p:tgtEl>
                                        <p:attrNameLst>
                                          <p:attrName>style.visibility</p:attrName>
                                        </p:attrNameLst>
                                      </p:cBhvr>
                                      <p:to>
                                        <p:strVal val="visible"/>
                                      </p:to>
                                    </p:set>
                                    <p:anim calcmode="lin" valueType="num">
                                      <p:cBhvr additive="base">
                                        <p:cTn id="24"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5"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hr-HR" dirty="0" smtClean="0"/>
              <a:t>Odluke VSRH </a:t>
            </a:r>
            <a:br>
              <a:rPr lang="hr-HR" dirty="0" smtClean="0"/>
            </a:br>
            <a:endParaRPr lang="hr-HR" dirty="0"/>
          </a:p>
        </p:txBody>
      </p:sp>
      <p:sp>
        <p:nvSpPr>
          <p:cNvPr id="3" name="Rezervirano mjesto sadržaja 2"/>
          <p:cNvSpPr>
            <a:spLocks noGrp="1"/>
          </p:cNvSpPr>
          <p:nvPr>
            <p:ph idx="1"/>
          </p:nvPr>
        </p:nvSpPr>
        <p:spPr/>
        <p:txBody>
          <a:bodyPr/>
          <a:lstStyle/>
          <a:p>
            <a:r>
              <a:rPr lang="hr-HR" i="1" dirty="0" smtClean="0"/>
              <a:t>„Prema </a:t>
            </a:r>
            <a:r>
              <a:rPr lang="hr-HR" i="1" dirty="0"/>
              <a:t>tome, unošenjem zastare kao mogućnosti obvezatnog odbijanja izvršenja europskog uhidbenog naloga u ZPSKS-EU, nije izmijenjen karakter instituta zastare i njegova vezanost za postojanje kaznenog djela i kazne, već je samo kod kaznenih djela kod kojih se primjenjuje načelo dvostruke kažnjivosti, postao osnova za obvezno, a ne fakultativno odbijanje izvršenja uhidbenog naloga</a:t>
            </a:r>
            <a:r>
              <a:rPr lang="hr-HR" i="1" dirty="0" smtClean="0"/>
              <a:t>.“, </a:t>
            </a:r>
            <a:r>
              <a:rPr lang="hr-HR" i="1" dirty="0" err="1" smtClean="0"/>
              <a:t>Kv-eun</a:t>
            </a:r>
            <a:r>
              <a:rPr lang="hr-HR" i="1" dirty="0" smtClean="0"/>
              <a:t> </a:t>
            </a:r>
            <a:r>
              <a:rPr lang="hr-HR" i="1" dirty="0"/>
              <a:t>2/14 od 8. siječnja 2014.</a:t>
            </a:r>
          </a:p>
        </p:txBody>
      </p:sp>
    </p:spTree>
    <p:extLst>
      <p:ext uri="{BB962C8B-B14F-4D97-AF65-F5344CB8AC3E}">
        <p14:creationId xmlns:p14="http://schemas.microsoft.com/office/powerpoint/2010/main" val="10423216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hr-HR" dirty="0" smtClean="0"/>
              <a:t>Pojam dvostruke kažnjivosti </a:t>
            </a:r>
            <a:endParaRPr lang="hr-HR" dirty="0"/>
          </a:p>
        </p:txBody>
      </p:sp>
      <p:sp>
        <p:nvSpPr>
          <p:cNvPr id="3" name="Rezervirano mjesto sadržaja 2"/>
          <p:cNvSpPr>
            <a:spLocks noGrp="1"/>
          </p:cNvSpPr>
          <p:nvPr>
            <p:ph idx="1"/>
          </p:nvPr>
        </p:nvSpPr>
        <p:spPr/>
        <p:txBody>
          <a:bodyPr>
            <a:normAutofit fontScale="85000" lnSpcReduction="20000"/>
          </a:bodyPr>
          <a:lstStyle/>
          <a:p>
            <a:r>
              <a:rPr lang="hr-HR" dirty="0" err="1" smtClean="0"/>
              <a:t>Materijalnopravna</a:t>
            </a:r>
            <a:r>
              <a:rPr lang="hr-HR" dirty="0" smtClean="0"/>
              <a:t> pretpostavka za izvršavanje kaznene vlasti države </a:t>
            </a:r>
          </a:p>
          <a:p>
            <a:r>
              <a:rPr lang="hr-HR" dirty="0" smtClean="0"/>
              <a:t>U ekstradicijsko pravo je identitet norme uveden radi načela reciprociteta </a:t>
            </a:r>
          </a:p>
          <a:p>
            <a:r>
              <a:rPr lang="hr-HR" dirty="0" smtClean="0"/>
              <a:t>Horizontalni identitet tipa neprava (za razliku od obvezne primjene blažeg zakona kao vertikalnog identiteta tipa neprava) </a:t>
            </a:r>
          </a:p>
          <a:p>
            <a:r>
              <a:rPr lang="hr-HR" dirty="0" smtClean="0"/>
              <a:t>Dvostruka kažnjivost </a:t>
            </a:r>
            <a:r>
              <a:rPr lang="hr-HR" dirty="0" err="1" smtClean="0"/>
              <a:t>in</a:t>
            </a:r>
            <a:r>
              <a:rPr lang="hr-HR" dirty="0" smtClean="0"/>
              <a:t> </a:t>
            </a:r>
            <a:r>
              <a:rPr lang="hr-HR" dirty="0" err="1" smtClean="0"/>
              <a:t>abstracto</a:t>
            </a:r>
            <a:r>
              <a:rPr lang="hr-HR" dirty="0" smtClean="0"/>
              <a:t> – okolnosti koje zasnivaju </a:t>
            </a:r>
            <a:r>
              <a:rPr lang="hr-HR" dirty="0"/>
              <a:t>ili isključuju kažnjivost djela (npr. obilježja bića kaznenog djela, zablude, nužna obrana i sl</a:t>
            </a:r>
            <a:r>
              <a:rPr lang="hr-HR" dirty="0" smtClean="0"/>
              <a:t>.)</a:t>
            </a:r>
          </a:p>
          <a:p>
            <a:r>
              <a:rPr lang="hr-HR" dirty="0" smtClean="0"/>
              <a:t>Dvostruka kažnjivost </a:t>
            </a:r>
            <a:r>
              <a:rPr lang="hr-HR" dirty="0" err="1" smtClean="0"/>
              <a:t>in</a:t>
            </a:r>
            <a:r>
              <a:rPr lang="hr-HR" dirty="0" smtClean="0"/>
              <a:t> </a:t>
            </a:r>
            <a:r>
              <a:rPr lang="hr-HR" dirty="0" err="1" smtClean="0"/>
              <a:t>concreto</a:t>
            </a:r>
            <a:r>
              <a:rPr lang="hr-HR" dirty="0" smtClean="0"/>
              <a:t> - </a:t>
            </a:r>
            <a:r>
              <a:rPr lang="hr-HR" dirty="0" err="1" smtClean="0"/>
              <a:t>procesnopravne</a:t>
            </a:r>
            <a:r>
              <a:rPr lang="hr-HR" dirty="0" smtClean="0"/>
              <a:t> pretpostavke </a:t>
            </a:r>
            <a:r>
              <a:rPr lang="hr-HR" dirty="0"/>
              <a:t>koje </a:t>
            </a:r>
            <a:r>
              <a:rPr lang="hr-HR" dirty="0" smtClean="0"/>
              <a:t>utječu na </a:t>
            </a:r>
            <a:r>
              <a:rPr lang="hr-HR" dirty="0"/>
              <a:t>kažnjavanje počinitelja (npr. amnestija, zastara, dob počinitelja itd</a:t>
            </a:r>
            <a:r>
              <a:rPr lang="hr-HR" dirty="0" smtClean="0"/>
              <a:t>.)</a:t>
            </a:r>
          </a:p>
          <a:p>
            <a:r>
              <a:rPr lang="hr-HR" dirty="0" smtClean="0"/>
              <a:t>Dvostruka kažnjivost iz članka 10. ZPSEU (i čl. 2. stavak 2. Okvirne odluke o EUN) podrazumijeva isključivo dvostruku kažnjivost </a:t>
            </a:r>
            <a:r>
              <a:rPr lang="hr-HR" dirty="0" err="1" smtClean="0"/>
              <a:t>in</a:t>
            </a:r>
            <a:r>
              <a:rPr lang="hr-HR" dirty="0" smtClean="0"/>
              <a:t> </a:t>
            </a:r>
            <a:r>
              <a:rPr lang="hr-HR" dirty="0" err="1" smtClean="0"/>
              <a:t>abstracto</a:t>
            </a:r>
            <a:r>
              <a:rPr lang="hr-HR" dirty="0" smtClean="0"/>
              <a:t> </a:t>
            </a:r>
            <a:endParaRPr lang="hr-HR" dirty="0"/>
          </a:p>
        </p:txBody>
      </p:sp>
    </p:spTree>
    <p:extLst>
      <p:ext uri="{BB962C8B-B14F-4D97-AF65-F5344CB8AC3E}">
        <p14:creationId xmlns:p14="http://schemas.microsoft.com/office/powerpoint/2010/main" val="23751187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randombar(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randombar(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randombar(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4"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randombar(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4"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randombar(horizontal)">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4" presetClass="entr" presetSubtype="1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randombar(horizontal)">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hr-HR" dirty="0" smtClean="0"/>
              <a:t>Zaključak </a:t>
            </a:r>
            <a:endParaRPr lang="hr-HR" dirty="0"/>
          </a:p>
        </p:txBody>
      </p:sp>
      <p:sp>
        <p:nvSpPr>
          <p:cNvPr id="3" name="Rezervirano mjesto sadržaja 2"/>
          <p:cNvSpPr>
            <a:spLocks noGrp="1"/>
          </p:cNvSpPr>
          <p:nvPr>
            <p:ph idx="1"/>
          </p:nvPr>
        </p:nvSpPr>
        <p:spPr/>
        <p:txBody>
          <a:bodyPr>
            <a:normAutofit fontScale="92500" lnSpcReduction="20000"/>
          </a:bodyPr>
          <a:lstStyle/>
          <a:p>
            <a:r>
              <a:rPr lang="hr-HR" dirty="0"/>
              <a:t>U smislu relevantnih odredaba Okvirne odluke kao i ZPSEU, </a:t>
            </a:r>
            <a:r>
              <a:rPr lang="hr-HR" b="1" dirty="0"/>
              <a:t>isključenje provjere dvostruke kažnjivosti znači isključivo to da kod kaznenih djela taksativno navedenih u članku 10. ZPSEU zamoljena država (država izvršenja) nema pravo odbiti zahtjev za predajom zbog toga što djelo na koje se zahtjev odnosi ne predstavlja kazneno djelo po njezinu zakonodavstvu.</a:t>
            </a:r>
            <a:r>
              <a:rPr lang="hr-HR" dirty="0"/>
              <a:t> </a:t>
            </a:r>
            <a:endParaRPr lang="hr-HR" dirty="0" smtClean="0"/>
          </a:p>
          <a:p>
            <a:r>
              <a:rPr lang="hr-HR" dirty="0" smtClean="0"/>
              <a:t>To ne znači da mora automatski odobriti predaju okrivljenika za KD s liste – ne postoji obveza na predaju – to je uvijek unilateralna odluka suda države izvršenja </a:t>
            </a:r>
          </a:p>
          <a:p>
            <a:r>
              <a:rPr lang="hr-HR" dirty="0" smtClean="0"/>
              <a:t>Međutim – ne smije odobriti predaju ako nema dvostruke kažnjivosti </a:t>
            </a:r>
            <a:r>
              <a:rPr lang="hr-HR" dirty="0" err="1" smtClean="0"/>
              <a:t>in</a:t>
            </a:r>
            <a:r>
              <a:rPr lang="hr-HR" dirty="0" smtClean="0"/>
              <a:t> </a:t>
            </a:r>
            <a:r>
              <a:rPr lang="hr-HR" dirty="0" err="1" smtClean="0"/>
              <a:t>concreto</a:t>
            </a:r>
            <a:r>
              <a:rPr lang="hr-HR" dirty="0" smtClean="0"/>
              <a:t> (npr. ako je nastupila zastara)</a:t>
            </a:r>
            <a:endParaRPr lang="hr-HR" dirty="0"/>
          </a:p>
        </p:txBody>
      </p:sp>
    </p:spTree>
    <p:extLst>
      <p:ext uri="{BB962C8B-B14F-4D97-AF65-F5344CB8AC3E}">
        <p14:creationId xmlns:p14="http://schemas.microsoft.com/office/powerpoint/2010/main" val="25873113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 calcmode="lin" valueType="num">
                                      <p:cBhvr>
                                        <p:cTn id="15" dur="1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6" dur="1000" fill="hold"/>
                                        <p:tgtEl>
                                          <p:spTgt spid="3">
                                            <p:txEl>
                                              <p:pRg st="1" end="1"/>
                                            </p:txEl>
                                          </p:spTgt>
                                        </p:tgtEl>
                                        <p:attrNameLst>
                                          <p:attrName>ppt_h</p:attrName>
                                        </p:attrNameLst>
                                      </p:cBhvr>
                                      <p:tavLst>
                                        <p:tav tm="0">
                                          <p:val>
                                            <p:fltVal val="0"/>
                                          </p:val>
                                        </p:tav>
                                        <p:tav tm="100000">
                                          <p:val>
                                            <p:strVal val="#ppt_h"/>
                                          </p:val>
                                        </p:tav>
                                      </p:tavLst>
                                    </p:anim>
                                    <p:anim calcmode="lin" valueType="num">
                                      <p:cBhvr>
                                        <p:cTn id="17" dur="1000" fill="hold"/>
                                        <p:tgtEl>
                                          <p:spTgt spid="3">
                                            <p:txEl>
                                              <p:pRg st="1" end="1"/>
                                            </p:txEl>
                                          </p:spTgt>
                                        </p:tgtEl>
                                        <p:attrNameLst>
                                          <p:attrName>style.rotation</p:attrName>
                                        </p:attrNameLst>
                                      </p:cBhvr>
                                      <p:tavLst>
                                        <p:tav tm="0">
                                          <p:val>
                                            <p:fltVal val="90"/>
                                          </p:val>
                                        </p:tav>
                                        <p:tav tm="100000">
                                          <p:val>
                                            <p:fltVal val="0"/>
                                          </p:val>
                                        </p:tav>
                                      </p:tavLst>
                                    </p:anim>
                                    <p:animEffect transition="in" filter="fade">
                                      <p:cBhvr>
                                        <p:cTn id="18" dur="1000"/>
                                        <p:tgtEl>
                                          <p:spTgt spid="3">
                                            <p:txEl>
                                              <p:pRg st="1" end="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31" presetClass="entr" presetSubtype="0" fill="hold" grpId="0"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 calcmode="lin" valueType="num">
                                      <p:cBhvr>
                                        <p:cTn id="23" dur="1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4" dur="1000" fill="hold"/>
                                        <p:tgtEl>
                                          <p:spTgt spid="3">
                                            <p:txEl>
                                              <p:pRg st="2" end="2"/>
                                            </p:txEl>
                                          </p:spTgt>
                                        </p:tgtEl>
                                        <p:attrNameLst>
                                          <p:attrName>ppt_h</p:attrName>
                                        </p:attrNameLst>
                                      </p:cBhvr>
                                      <p:tavLst>
                                        <p:tav tm="0">
                                          <p:val>
                                            <p:fltVal val="0"/>
                                          </p:val>
                                        </p:tav>
                                        <p:tav tm="100000">
                                          <p:val>
                                            <p:strVal val="#ppt_h"/>
                                          </p:val>
                                        </p:tav>
                                      </p:tavLst>
                                    </p:anim>
                                    <p:anim calcmode="lin" valueType="num">
                                      <p:cBhvr>
                                        <p:cTn id="25" dur="1000" fill="hold"/>
                                        <p:tgtEl>
                                          <p:spTgt spid="3">
                                            <p:txEl>
                                              <p:pRg st="2" end="2"/>
                                            </p:txEl>
                                          </p:spTgt>
                                        </p:tgtEl>
                                        <p:attrNameLst>
                                          <p:attrName>style.rotation</p:attrName>
                                        </p:attrNameLst>
                                      </p:cBhvr>
                                      <p:tavLst>
                                        <p:tav tm="0">
                                          <p:val>
                                            <p:fltVal val="90"/>
                                          </p:val>
                                        </p:tav>
                                        <p:tav tm="100000">
                                          <p:val>
                                            <p:fltVal val="0"/>
                                          </p:val>
                                        </p:tav>
                                      </p:tavLst>
                                    </p:anim>
                                    <p:animEffect transition="in" filter="fade">
                                      <p:cBhvr>
                                        <p:cTn id="26" dur="1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normAutofit/>
          </a:bodyPr>
          <a:lstStyle/>
          <a:p>
            <a:r>
              <a:rPr lang="hr-HR" sz="2800" dirty="0" smtClean="0"/>
              <a:t>Nezastarijevanje tzv. ratnog profiterstva i KD počinjenih u doba pretvorbe i privatizacije </a:t>
            </a:r>
            <a:endParaRPr lang="hr-HR" sz="2800" dirty="0"/>
          </a:p>
        </p:txBody>
      </p:sp>
      <p:sp>
        <p:nvSpPr>
          <p:cNvPr id="3" name="Rezervirano mjesto sadržaja 2"/>
          <p:cNvSpPr>
            <a:spLocks noGrp="1"/>
          </p:cNvSpPr>
          <p:nvPr>
            <p:ph idx="1"/>
          </p:nvPr>
        </p:nvSpPr>
        <p:spPr/>
        <p:txBody>
          <a:bodyPr/>
          <a:lstStyle/>
          <a:p>
            <a:r>
              <a:rPr lang="hr-HR" dirty="0"/>
              <a:t>Ne zastarijevaju kaznena djela ratnog profiterstva, kao ni kaznena djela iz procesa pretvorbe i privatizacije, počinjena u vrijeme Domovinskog rata i mirne reintegracije, ratnog stanja i neposredne ugroženosti neovisnosti i teritorijalne cjelovitosti države, propisana zakonom, ili ona koja ne zastarijevaju prema međunarodnom pravu. Imovinska korist, ostvarena tim djelima ili povezana s njima, oduzet će se</a:t>
            </a:r>
            <a:r>
              <a:rPr lang="hr-HR" dirty="0" smtClean="0"/>
              <a:t>. (članak 31. stavak 4. USTAVA RH) </a:t>
            </a:r>
          </a:p>
          <a:p>
            <a:r>
              <a:rPr lang="hr-HR" dirty="0" smtClean="0"/>
              <a:t>Zakon o nezastarijevanju kaznenih djela ratnog profiterstva i kaznenih djela iz procesa pretvorbe i privatizacije (NN, 57/2011)</a:t>
            </a:r>
            <a:endParaRPr lang="hr-HR" dirty="0"/>
          </a:p>
        </p:txBody>
      </p:sp>
    </p:spTree>
    <p:extLst>
      <p:ext uri="{BB962C8B-B14F-4D97-AF65-F5344CB8AC3E}">
        <p14:creationId xmlns:p14="http://schemas.microsoft.com/office/powerpoint/2010/main" val="32128379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arn(inVertical)">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hr-HR" dirty="0" smtClean="0"/>
              <a:t>Hvala na pozornosti!</a:t>
            </a:r>
            <a:endParaRPr lang="hr-HR" dirty="0"/>
          </a:p>
        </p:txBody>
      </p:sp>
      <p:sp>
        <p:nvSpPr>
          <p:cNvPr id="3" name="Rezervirano mjesto sadržaja 2"/>
          <p:cNvSpPr>
            <a:spLocks noGrp="1"/>
          </p:cNvSpPr>
          <p:nvPr>
            <p:ph idx="1"/>
          </p:nvPr>
        </p:nvSpPr>
        <p:spPr/>
        <p:txBody>
          <a:bodyPr/>
          <a:lstStyle/>
          <a:p>
            <a:endParaRPr lang="hr-HR"/>
          </a:p>
        </p:txBody>
      </p:sp>
    </p:spTree>
    <p:extLst>
      <p:ext uri="{BB962C8B-B14F-4D97-AF65-F5344CB8AC3E}">
        <p14:creationId xmlns:p14="http://schemas.microsoft.com/office/powerpoint/2010/main" val="131859359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hr-HR" dirty="0" smtClean="0"/>
              <a:t>Pravna priroda zastare </a:t>
            </a:r>
            <a:endParaRPr lang="hr-HR" dirty="0"/>
          </a:p>
        </p:txBody>
      </p:sp>
      <p:sp>
        <p:nvSpPr>
          <p:cNvPr id="3" name="Rezervirano mjesto sadržaja 2"/>
          <p:cNvSpPr>
            <a:spLocks noGrp="1"/>
          </p:cNvSpPr>
          <p:nvPr>
            <p:ph idx="1"/>
          </p:nvPr>
        </p:nvSpPr>
        <p:spPr/>
        <p:txBody>
          <a:bodyPr/>
          <a:lstStyle/>
          <a:p>
            <a:r>
              <a:rPr lang="hr-HR" dirty="0" err="1" smtClean="0"/>
              <a:t>Materijalnopravni</a:t>
            </a:r>
            <a:r>
              <a:rPr lang="hr-HR" dirty="0" smtClean="0"/>
              <a:t> institut – vezanost uz kaznu, propisanost u kaznenom zakonu, gašenje kažnjivosti </a:t>
            </a:r>
          </a:p>
          <a:p>
            <a:r>
              <a:rPr lang="hr-HR" dirty="0" err="1" smtClean="0"/>
              <a:t>Procesnopravni</a:t>
            </a:r>
            <a:r>
              <a:rPr lang="hr-HR" dirty="0" smtClean="0"/>
              <a:t> institut – institut procesne ekonomije, u slučaju zastare donosi se formalna presuda (kojom se optužba odbija) </a:t>
            </a:r>
          </a:p>
          <a:p>
            <a:r>
              <a:rPr lang="hr-HR" dirty="0" smtClean="0"/>
              <a:t>Mješoviti institut – zastara objedinjuje </a:t>
            </a:r>
            <a:r>
              <a:rPr lang="hr-HR" dirty="0" err="1" smtClean="0"/>
              <a:t>materijalnopravne</a:t>
            </a:r>
            <a:r>
              <a:rPr lang="hr-HR" dirty="0" smtClean="0"/>
              <a:t> i </a:t>
            </a:r>
            <a:r>
              <a:rPr lang="hr-HR" dirty="0" err="1" smtClean="0"/>
              <a:t>procesnopravne</a:t>
            </a:r>
            <a:r>
              <a:rPr lang="hr-HR" dirty="0" smtClean="0"/>
              <a:t> elemente </a:t>
            </a:r>
            <a:endParaRPr lang="hr-HR" dirty="0"/>
          </a:p>
        </p:txBody>
      </p:sp>
    </p:spTree>
    <p:extLst>
      <p:ext uri="{BB962C8B-B14F-4D97-AF65-F5344CB8AC3E}">
        <p14:creationId xmlns:p14="http://schemas.microsoft.com/office/powerpoint/2010/main" val="12916595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arn(inVertic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arn(inVertical)">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hangingPunct="1">
              <a:defRPr/>
            </a:pPr>
            <a:r>
              <a:rPr lang="hr-HR" dirty="0" smtClean="0"/>
              <a:t>Zastara kaznenog progona</a:t>
            </a:r>
          </a:p>
        </p:txBody>
      </p:sp>
      <p:sp>
        <p:nvSpPr>
          <p:cNvPr id="3" name="Content Placeholder 2"/>
          <p:cNvSpPr>
            <a:spLocks noGrp="1"/>
          </p:cNvSpPr>
          <p:nvPr>
            <p:ph idx="1"/>
          </p:nvPr>
        </p:nvSpPr>
        <p:spPr/>
        <p:txBody>
          <a:bodyPr>
            <a:normAutofit/>
          </a:bodyPr>
          <a:lstStyle/>
          <a:p>
            <a:pPr eaLnBrk="1" hangingPunct="1">
              <a:defRPr/>
            </a:pPr>
            <a:r>
              <a:rPr lang="hr-HR" sz="1800" b="1" u="sng" dirty="0" err="1"/>
              <a:t>Zastarni</a:t>
            </a:r>
            <a:r>
              <a:rPr lang="hr-HR" sz="1800" b="1" u="sng" dirty="0"/>
              <a:t> rokovi:</a:t>
            </a:r>
          </a:p>
          <a:p>
            <a:pPr eaLnBrk="1" hangingPunct="1">
              <a:defRPr/>
            </a:pPr>
            <a:r>
              <a:rPr lang="hr-HR" sz="1800" b="1" dirty="0"/>
              <a:t>40 god. za k. d. za koja se može izreći &gt; 15 god.</a:t>
            </a:r>
            <a:endParaRPr lang="hr-HR" sz="1800" dirty="0"/>
          </a:p>
          <a:p>
            <a:pPr eaLnBrk="1" hangingPunct="1">
              <a:defRPr/>
            </a:pPr>
            <a:r>
              <a:rPr lang="hr-HR" sz="1800" b="1" dirty="0"/>
              <a:t>25 god. za k. d. za koja se može izreći &gt; 10 god.</a:t>
            </a:r>
            <a:endParaRPr lang="hr-HR" sz="1800" dirty="0"/>
          </a:p>
          <a:p>
            <a:pPr eaLnBrk="1" hangingPunct="1">
              <a:defRPr/>
            </a:pPr>
            <a:r>
              <a:rPr lang="hr-HR" sz="1800" b="1" dirty="0"/>
              <a:t>20 god. za k. d. za koja se može izreći &gt; 5 god.</a:t>
            </a:r>
            <a:endParaRPr lang="hr-HR" sz="1800" dirty="0"/>
          </a:p>
          <a:p>
            <a:pPr eaLnBrk="1" hangingPunct="1">
              <a:defRPr/>
            </a:pPr>
            <a:r>
              <a:rPr lang="hr-HR" sz="1800" b="1" dirty="0"/>
              <a:t>15 god. za k. d. za koja se može izreći &gt; 3 god.</a:t>
            </a:r>
            <a:endParaRPr lang="hr-HR" sz="1800" dirty="0"/>
          </a:p>
          <a:p>
            <a:pPr eaLnBrk="1" hangingPunct="1">
              <a:defRPr/>
            </a:pPr>
            <a:r>
              <a:rPr lang="hr-HR" sz="1800" b="1" dirty="0"/>
              <a:t>10 god. za k. d. za koja se može izreći &gt; 1 god.</a:t>
            </a:r>
            <a:endParaRPr lang="hr-HR" sz="1800" dirty="0"/>
          </a:p>
          <a:p>
            <a:pPr eaLnBrk="1" hangingPunct="1">
              <a:defRPr/>
            </a:pPr>
            <a:r>
              <a:rPr lang="hr-HR" sz="1800" b="1" dirty="0"/>
              <a:t>6 god. za ostala kaznena djela.</a:t>
            </a:r>
          </a:p>
          <a:p>
            <a:pPr eaLnBrk="1" hangingPunct="1">
              <a:defRPr/>
            </a:pPr>
            <a:endParaRPr lang="hr-HR" sz="1800" dirty="0"/>
          </a:p>
          <a:p>
            <a:pPr eaLnBrk="1" hangingPunct="1">
              <a:defRPr/>
            </a:pPr>
            <a:r>
              <a:rPr lang="hr-HR" sz="1800" dirty="0"/>
              <a:t>Ne zastarijevaju: </a:t>
            </a:r>
            <a:r>
              <a:rPr lang="hr-HR" sz="1800" dirty="0">
                <a:solidFill>
                  <a:srgbClr val="FFFF00"/>
                </a:solidFill>
              </a:rPr>
              <a:t>genocid, zločin agresije, zločin protiv čovječnosti, ratni zločin</a:t>
            </a:r>
            <a:r>
              <a:rPr lang="hr-HR" sz="1800" dirty="0"/>
              <a:t> i </a:t>
            </a:r>
            <a:r>
              <a:rPr lang="hr-HR" sz="1800" dirty="0" err="1"/>
              <a:t>k.d</a:t>
            </a:r>
            <a:r>
              <a:rPr lang="hr-HR" sz="1800" dirty="0"/>
              <a:t>. koja ne zastarijevaju po Ustavu ili međunarodnom pravu</a:t>
            </a:r>
          </a:p>
        </p:txBody>
      </p:sp>
    </p:spTree>
    <p:extLst>
      <p:ext uri="{BB962C8B-B14F-4D97-AF65-F5344CB8AC3E}">
        <p14:creationId xmlns:p14="http://schemas.microsoft.com/office/powerpoint/2010/main" val="26480563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Effect transition="in" filter="fade">
                                      <p:cBhvr>
                                        <p:cTn id="42" dur="1000"/>
                                        <p:tgtEl>
                                          <p:spTgt spid="3">
                                            <p:txEl>
                                              <p:pRg st="5" end="5"/>
                                            </p:txEl>
                                          </p:spTgt>
                                        </p:tgtEl>
                                      </p:cBhvr>
                                    </p:animEffect>
                                    <p:anim calcmode="lin" valueType="num">
                                      <p:cBhvr>
                                        <p:cTn id="4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Effect transition="in" filter="fade">
                                      <p:cBhvr>
                                        <p:cTn id="49" dur="1000"/>
                                        <p:tgtEl>
                                          <p:spTgt spid="3">
                                            <p:txEl>
                                              <p:pRg st="6" end="6"/>
                                            </p:txEl>
                                          </p:spTgt>
                                        </p:tgtEl>
                                      </p:cBhvr>
                                    </p:animEffect>
                                    <p:anim calcmode="lin" valueType="num">
                                      <p:cBhvr>
                                        <p:cTn id="50"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51"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grpId="0" nodeType="clickEffect">
                                  <p:stCondLst>
                                    <p:cond delay="0"/>
                                  </p:stCondLst>
                                  <p:childTnLst>
                                    <p:set>
                                      <p:cBhvr>
                                        <p:cTn id="55" dur="1" fill="hold">
                                          <p:stCondLst>
                                            <p:cond delay="0"/>
                                          </p:stCondLst>
                                        </p:cTn>
                                        <p:tgtEl>
                                          <p:spTgt spid="3">
                                            <p:txEl>
                                              <p:pRg st="8" end="8"/>
                                            </p:txEl>
                                          </p:spTgt>
                                        </p:tgtEl>
                                        <p:attrNameLst>
                                          <p:attrName>style.visibility</p:attrName>
                                        </p:attrNameLst>
                                      </p:cBhvr>
                                      <p:to>
                                        <p:strVal val="visible"/>
                                      </p:to>
                                    </p:set>
                                    <p:animEffect transition="in" filter="fade">
                                      <p:cBhvr>
                                        <p:cTn id="56" dur="1000"/>
                                        <p:tgtEl>
                                          <p:spTgt spid="3">
                                            <p:txEl>
                                              <p:pRg st="8" end="8"/>
                                            </p:txEl>
                                          </p:spTgt>
                                        </p:tgtEl>
                                      </p:cBhvr>
                                    </p:animEffect>
                                    <p:anim calcmode="lin" valueType="num">
                                      <p:cBhvr>
                                        <p:cTn id="57"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58" dur="1000" fill="hold"/>
                                        <p:tgtEl>
                                          <p:spTgt spid="3">
                                            <p:txEl>
                                              <p:pRg st="8" end="8"/>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hr-HR" dirty="0" smtClean="0"/>
              <a:t>Uvođenje jedinstvenog pojma zastare </a:t>
            </a:r>
            <a:endParaRPr lang="hr-HR" dirty="0"/>
          </a:p>
        </p:txBody>
      </p:sp>
      <p:sp>
        <p:nvSpPr>
          <p:cNvPr id="3" name="Rezervirano mjesto sadržaja 2"/>
          <p:cNvSpPr>
            <a:spLocks noGrp="1"/>
          </p:cNvSpPr>
          <p:nvPr>
            <p:ph idx="1"/>
          </p:nvPr>
        </p:nvSpPr>
        <p:spPr/>
        <p:txBody>
          <a:bodyPr>
            <a:normAutofit fontScale="92500" lnSpcReduction="20000"/>
          </a:bodyPr>
          <a:lstStyle/>
          <a:p>
            <a:r>
              <a:rPr lang="hr-HR" dirty="0" smtClean="0"/>
              <a:t>Ne postoji više razlikovanje između relativne i apsolutne zastare</a:t>
            </a:r>
          </a:p>
          <a:p>
            <a:r>
              <a:rPr lang="hr-HR" dirty="0" smtClean="0"/>
              <a:t>Prema KZ97 zastaru je prekidala svaka radnja nadležnog tijela poduzeta s ciljem kaznenog progona</a:t>
            </a:r>
          </a:p>
          <a:p>
            <a:r>
              <a:rPr lang="hr-HR" dirty="0" smtClean="0"/>
              <a:t>Apsolutna zastara nastupila bi po proteku dvostrukog vremena relativne zastare</a:t>
            </a:r>
          </a:p>
          <a:p>
            <a:r>
              <a:rPr lang="hr-HR" dirty="0" smtClean="0"/>
              <a:t>Teškoće u praksi u vezi utvrđivanja radnji koje prekidaju relativnu zastaru </a:t>
            </a:r>
          </a:p>
          <a:p>
            <a:r>
              <a:rPr lang="hr-HR" dirty="0" smtClean="0"/>
              <a:t>Usp. članak 78. Njemačkog KZ koji propisuje radnje koje prekidaju zastaru </a:t>
            </a:r>
          </a:p>
          <a:p>
            <a:r>
              <a:rPr lang="hr-HR" dirty="0" smtClean="0"/>
              <a:t>Jedinstveni pojam zastare olakšava utvrđivanje nastupa zastare, ali produljuje njezino nastupanje jer je ukinuta relativna zastara</a:t>
            </a:r>
            <a:endParaRPr lang="hr-HR" dirty="0"/>
          </a:p>
        </p:txBody>
      </p:sp>
    </p:spTree>
    <p:extLst>
      <p:ext uri="{BB962C8B-B14F-4D97-AF65-F5344CB8AC3E}">
        <p14:creationId xmlns:p14="http://schemas.microsoft.com/office/powerpoint/2010/main" val="36054582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randombar(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randombar(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randombar(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4"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randombar(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4"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randombar(horizontal)">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4" presetClass="entr" presetSubtype="1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randombar(horizontal)">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hangingPunct="1">
              <a:defRPr/>
            </a:pPr>
            <a:r>
              <a:rPr lang="hr-HR" dirty="0" smtClean="0"/>
              <a:t>Tijek zastare kaznenog progona</a:t>
            </a:r>
          </a:p>
        </p:txBody>
      </p:sp>
      <p:sp>
        <p:nvSpPr>
          <p:cNvPr id="3" name="Content Placeholder 2"/>
          <p:cNvSpPr>
            <a:spLocks noGrp="1"/>
          </p:cNvSpPr>
          <p:nvPr>
            <p:ph idx="1"/>
          </p:nvPr>
        </p:nvSpPr>
        <p:spPr>
          <a:xfrm>
            <a:off x="1428750" y="2057401"/>
            <a:ext cx="6343650" cy="3398044"/>
          </a:xfrm>
        </p:spPr>
        <p:txBody>
          <a:bodyPr/>
          <a:lstStyle/>
          <a:p>
            <a:pPr eaLnBrk="1" hangingPunct="1">
              <a:defRPr/>
            </a:pPr>
            <a:r>
              <a:rPr lang="hr-HR" dirty="0" smtClean="0"/>
              <a:t>početak računanja: od počinjenja odnosno od nastupa posljedice</a:t>
            </a:r>
          </a:p>
          <a:p>
            <a:pPr eaLnBrk="1" hangingPunct="1">
              <a:defRPr/>
            </a:pPr>
            <a:r>
              <a:rPr lang="hr-HR" dirty="0" smtClean="0"/>
              <a:t>Mirovanje zastare – ne teče (po zakonu progon se ne može poduzeti ili nastaviti)</a:t>
            </a:r>
          </a:p>
          <a:p>
            <a:pPr marL="0" indent="0">
              <a:buNone/>
              <a:defRPr/>
            </a:pPr>
            <a:r>
              <a:rPr lang="hr-HR" dirty="0"/>
              <a:t> </a:t>
            </a:r>
            <a:r>
              <a:rPr lang="hr-HR" dirty="0" smtClean="0"/>
              <a:t>  -poseban slučaj mirovanja za određena </a:t>
            </a:r>
            <a:r>
              <a:rPr lang="hr-HR" dirty="0" err="1" smtClean="0"/>
              <a:t>k.d</a:t>
            </a:r>
            <a:r>
              <a:rPr lang="hr-HR" dirty="0" smtClean="0"/>
              <a:t>. </a:t>
            </a:r>
          </a:p>
          <a:p>
            <a:pPr marL="0" indent="0">
              <a:buNone/>
              <a:defRPr/>
            </a:pPr>
            <a:r>
              <a:rPr lang="hr-HR" dirty="0" smtClean="0"/>
              <a:t>    na štetu djece (teče od punoljetnosti)</a:t>
            </a:r>
          </a:p>
          <a:p>
            <a:pPr marL="0" indent="0">
              <a:buNone/>
              <a:defRPr/>
            </a:pPr>
            <a:endParaRPr lang="hr-HR" dirty="0" smtClean="0"/>
          </a:p>
        </p:txBody>
      </p:sp>
    </p:spTree>
    <p:extLst>
      <p:ext uri="{BB962C8B-B14F-4D97-AF65-F5344CB8AC3E}">
        <p14:creationId xmlns:p14="http://schemas.microsoft.com/office/powerpoint/2010/main" val="25162764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 calcmode="lin" valueType="num">
                                      <p:cBhvr>
                                        <p:cTn id="14"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5"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16" dur="500"/>
                                        <p:tgtEl>
                                          <p:spTgt spid="3">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 calcmode="lin" valueType="num">
                                      <p:cBhvr>
                                        <p:cTn id="21"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2"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23" dur="500"/>
                                        <p:tgtEl>
                                          <p:spTgt spid="3">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16"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 calcmode="lin" valueType="num">
                                      <p:cBhvr>
                                        <p:cTn id="28"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9" dur="500" fill="hold"/>
                                        <p:tgtEl>
                                          <p:spTgt spid="3">
                                            <p:txEl>
                                              <p:pRg st="3" end="3"/>
                                            </p:txEl>
                                          </p:spTgt>
                                        </p:tgtEl>
                                        <p:attrNameLst>
                                          <p:attrName>ppt_h</p:attrName>
                                        </p:attrNameLst>
                                      </p:cBhvr>
                                      <p:tavLst>
                                        <p:tav tm="0">
                                          <p:val>
                                            <p:fltVal val="0"/>
                                          </p:val>
                                        </p:tav>
                                        <p:tav tm="100000">
                                          <p:val>
                                            <p:strVal val="#ppt_h"/>
                                          </p:val>
                                        </p:tav>
                                      </p:tavLst>
                                    </p:anim>
                                    <p:animEffect transition="in" filter="fade">
                                      <p:cBhvr>
                                        <p:cTn id="30"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hr-HR" sz="3600" dirty="0" smtClean="0"/>
              <a:t>Posebna pitanja kod zastare kaznenog progona</a:t>
            </a:r>
            <a:endParaRPr lang="hr-HR" sz="3600" dirty="0"/>
          </a:p>
        </p:txBody>
      </p:sp>
      <p:sp>
        <p:nvSpPr>
          <p:cNvPr id="3" name="Rezervirano mjesto sadržaja 2"/>
          <p:cNvSpPr>
            <a:spLocks noGrp="1"/>
          </p:cNvSpPr>
          <p:nvPr>
            <p:ph idx="1"/>
          </p:nvPr>
        </p:nvSpPr>
        <p:spPr/>
        <p:txBody>
          <a:bodyPr>
            <a:normAutofit fontScale="85000" lnSpcReduction="10000"/>
          </a:bodyPr>
          <a:lstStyle/>
          <a:p>
            <a:r>
              <a:rPr lang="hr-HR" dirty="0" smtClean="0"/>
              <a:t>Zastara kod produljenog kaznenog djela – nejedinstvena sudska praksa glede okolnosti da li se zastara računa za svaku radnju u sastavu produljenog KD zasebno ili se pak računa od posljednje poduzete radnje – zastara kaznenog progona kod produljenog KD kod kojeg radnja ne predstavlja samostalno KD– periodične činidbe i sl.</a:t>
            </a:r>
          </a:p>
          <a:p>
            <a:r>
              <a:rPr lang="hr-HR" dirty="0" smtClean="0"/>
              <a:t>Zastara kod trajnog kaznenog djela – teče od prestanka protupravnog stanja (materijalno dovršenje kaznenog djela)</a:t>
            </a:r>
          </a:p>
          <a:p>
            <a:r>
              <a:rPr lang="hr-HR" dirty="0" smtClean="0"/>
              <a:t>Zastara kod kaznenog djela stanja – teče od nastanka protupravnog stanja (npr. kod </a:t>
            </a:r>
            <a:r>
              <a:rPr lang="hr-HR" dirty="0" err="1" smtClean="0"/>
              <a:t>dvobračnosti</a:t>
            </a:r>
            <a:r>
              <a:rPr lang="hr-HR" dirty="0" smtClean="0"/>
              <a:t>) </a:t>
            </a:r>
          </a:p>
          <a:p>
            <a:r>
              <a:rPr lang="hr-HR" dirty="0" smtClean="0"/>
              <a:t>Kod pravih kaznenih djela nečinjenjem zastara počinje teći od trenutka propuštanja poduzimanja dužne radnje, a kod nepravih od trenutka nastupanja posljedice (npr. kod ubojstva to će biti smrt žrtve)</a:t>
            </a:r>
          </a:p>
          <a:p>
            <a:endParaRPr lang="hr-HR" dirty="0"/>
          </a:p>
        </p:txBody>
      </p:sp>
    </p:spTree>
    <p:extLst>
      <p:ext uri="{BB962C8B-B14F-4D97-AF65-F5344CB8AC3E}">
        <p14:creationId xmlns:p14="http://schemas.microsoft.com/office/powerpoint/2010/main" val="1434971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arn(inVertic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arn(inVertic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arn(inVertical)">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hr-HR" dirty="0" smtClean="0"/>
              <a:t>Produljenje zastare u žalbenom postupku </a:t>
            </a:r>
            <a:endParaRPr lang="hr-HR" dirty="0"/>
          </a:p>
        </p:txBody>
      </p:sp>
      <p:sp>
        <p:nvSpPr>
          <p:cNvPr id="3" name="Rezervirano mjesto sadržaja 2"/>
          <p:cNvSpPr>
            <a:spLocks noGrp="1"/>
          </p:cNvSpPr>
          <p:nvPr>
            <p:ph idx="1"/>
          </p:nvPr>
        </p:nvSpPr>
        <p:spPr/>
        <p:txBody>
          <a:bodyPr>
            <a:normAutofit fontScale="92500" lnSpcReduction="10000"/>
          </a:bodyPr>
          <a:lstStyle/>
          <a:p>
            <a:r>
              <a:rPr lang="hr-HR" dirty="0"/>
              <a:t>ako je prije nastupa zastare donesena prvostupanjska presuda, zastara kaznenog progona automatski se produljuje za dvije </a:t>
            </a:r>
            <a:r>
              <a:rPr lang="hr-HR" dirty="0" smtClean="0"/>
              <a:t>godine (članak 81. stavak 3. KZ) </a:t>
            </a:r>
          </a:p>
          <a:p>
            <a:r>
              <a:rPr lang="hr-HR" dirty="0" smtClean="0"/>
              <a:t>Rješenje je preuzeto iz švicarskog i njemačkog zakonodavstva</a:t>
            </a:r>
          </a:p>
          <a:p>
            <a:r>
              <a:rPr lang="hr-HR" dirty="0" err="1" smtClean="0"/>
              <a:t>Ratio</a:t>
            </a:r>
            <a:r>
              <a:rPr lang="hr-HR" dirty="0" smtClean="0"/>
              <a:t> je osigurati dodatno vrijeme žalbenom sudu prije nastupanja zastare</a:t>
            </a:r>
          </a:p>
          <a:p>
            <a:r>
              <a:rPr lang="hr-HR" dirty="0" smtClean="0"/>
              <a:t>Pitanje je da li takvo praktično pogodovanje žalbenog suda koje nastupanje zastare subjektivizira s obzirom na ažurnost prvostupanjskog suda dovodi u pitanje načelo pravne sigurnosti (odnosi li se uopće na odredbe o zastari načelo „</a:t>
            </a:r>
            <a:r>
              <a:rPr lang="hr-HR" dirty="0" err="1" smtClean="0"/>
              <a:t>lex</a:t>
            </a:r>
            <a:r>
              <a:rPr lang="hr-HR" dirty="0" smtClean="0"/>
              <a:t> </a:t>
            </a:r>
            <a:r>
              <a:rPr lang="hr-HR" dirty="0" err="1" smtClean="0"/>
              <a:t>certa</a:t>
            </a:r>
            <a:r>
              <a:rPr lang="hr-HR" dirty="0" smtClean="0"/>
              <a:t>”?)</a:t>
            </a:r>
          </a:p>
          <a:p>
            <a:pPr marL="0" indent="0">
              <a:buNone/>
            </a:pPr>
            <a:endParaRPr lang="hr-HR" dirty="0" smtClean="0"/>
          </a:p>
          <a:p>
            <a:endParaRPr lang="hr-HR" dirty="0"/>
          </a:p>
        </p:txBody>
      </p:sp>
    </p:spTree>
    <p:extLst>
      <p:ext uri="{BB962C8B-B14F-4D97-AF65-F5344CB8AC3E}">
        <p14:creationId xmlns:p14="http://schemas.microsoft.com/office/powerpoint/2010/main" val="4495479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hangingPunct="1">
              <a:defRPr/>
            </a:pPr>
            <a:r>
              <a:rPr lang="hr-HR" dirty="0" smtClean="0"/>
              <a:t>Zastara izvršenja kazne</a:t>
            </a:r>
          </a:p>
        </p:txBody>
      </p:sp>
      <p:sp>
        <p:nvSpPr>
          <p:cNvPr id="3" name="Content Placeholder 2"/>
          <p:cNvSpPr>
            <a:spLocks noGrp="1"/>
          </p:cNvSpPr>
          <p:nvPr>
            <p:ph idx="1"/>
          </p:nvPr>
        </p:nvSpPr>
        <p:spPr/>
        <p:txBody>
          <a:bodyPr>
            <a:normAutofit/>
          </a:bodyPr>
          <a:lstStyle/>
          <a:p>
            <a:pPr eaLnBrk="1" hangingPunct="1">
              <a:defRPr/>
            </a:pPr>
            <a:r>
              <a:rPr lang="hr-HR" sz="1800" b="1" u="sng" dirty="0" err="1"/>
              <a:t>Zastarni</a:t>
            </a:r>
            <a:r>
              <a:rPr lang="hr-HR" sz="1800" b="1" u="sng" dirty="0"/>
              <a:t> rokovi:</a:t>
            </a:r>
          </a:p>
          <a:p>
            <a:pPr eaLnBrk="1" hangingPunct="1">
              <a:defRPr/>
            </a:pPr>
            <a:r>
              <a:rPr lang="hr-HR" sz="1800" b="1" dirty="0"/>
              <a:t>40 god. kod izrečene kazne dugotrajnog zatvora</a:t>
            </a:r>
            <a:endParaRPr lang="hr-HR" sz="1800" dirty="0"/>
          </a:p>
          <a:p>
            <a:pPr eaLnBrk="1" hangingPunct="1">
              <a:defRPr/>
            </a:pPr>
            <a:r>
              <a:rPr lang="hr-HR" sz="1800" b="1" dirty="0"/>
              <a:t>25 god. kod izrečene kazne &gt; 10 god.</a:t>
            </a:r>
            <a:endParaRPr lang="hr-HR" sz="1800" dirty="0"/>
          </a:p>
          <a:p>
            <a:pPr eaLnBrk="1" hangingPunct="1">
              <a:defRPr/>
            </a:pPr>
            <a:r>
              <a:rPr lang="hr-HR" sz="1800" b="1" dirty="0"/>
              <a:t>20 god. kod izrečene kazne &gt; 5 god.</a:t>
            </a:r>
            <a:endParaRPr lang="hr-HR" sz="1800" dirty="0"/>
          </a:p>
          <a:p>
            <a:pPr eaLnBrk="1" hangingPunct="1">
              <a:defRPr/>
            </a:pPr>
            <a:r>
              <a:rPr lang="hr-HR" sz="1800" b="1" dirty="0"/>
              <a:t>15 god. kod izrečene kazne &gt; 3 god.</a:t>
            </a:r>
            <a:endParaRPr lang="hr-HR" sz="1800" dirty="0"/>
          </a:p>
          <a:p>
            <a:pPr eaLnBrk="1" hangingPunct="1">
              <a:defRPr/>
            </a:pPr>
            <a:r>
              <a:rPr lang="hr-HR" sz="1800" b="1" dirty="0"/>
              <a:t>10 god. kod izrečene kazne &gt; 1 god.</a:t>
            </a:r>
            <a:endParaRPr lang="hr-HR" sz="1800" dirty="0"/>
          </a:p>
          <a:p>
            <a:pPr eaLnBrk="1" hangingPunct="1">
              <a:defRPr/>
            </a:pPr>
            <a:r>
              <a:rPr lang="hr-HR" sz="1800" b="1" dirty="0"/>
              <a:t>6 god. za ostale izrečene kazne.</a:t>
            </a:r>
            <a:endParaRPr lang="hr-HR" sz="1800" dirty="0"/>
          </a:p>
          <a:p>
            <a:pPr eaLnBrk="1" hangingPunct="1">
              <a:defRPr/>
            </a:pPr>
            <a:endParaRPr lang="hr-HR" sz="1800" dirty="0"/>
          </a:p>
          <a:p>
            <a:pPr eaLnBrk="1" hangingPunct="1">
              <a:defRPr/>
            </a:pPr>
            <a:r>
              <a:rPr lang="hr-HR" sz="1800" dirty="0"/>
              <a:t>Ne zastarijeva izvršenje kazne za: </a:t>
            </a:r>
            <a:r>
              <a:rPr lang="hr-HR" sz="1800" dirty="0">
                <a:solidFill>
                  <a:srgbClr val="FFFF00"/>
                </a:solidFill>
              </a:rPr>
              <a:t>genocid, zločin agresije, zločin protiv čovječnosti, ratni zločin</a:t>
            </a:r>
            <a:r>
              <a:rPr lang="hr-HR" sz="1800" dirty="0"/>
              <a:t> i </a:t>
            </a:r>
            <a:r>
              <a:rPr lang="hr-HR" sz="1800" dirty="0" err="1"/>
              <a:t>k.d</a:t>
            </a:r>
            <a:r>
              <a:rPr lang="hr-HR" sz="1800" dirty="0"/>
              <a:t>. koja ne zastarijevaju po Ustavu ili međunarodnom pravu</a:t>
            </a:r>
          </a:p>
        </p:txBody>
      </p:sp>
    </p:spTree>
    <p:extLst>
      <p:ext uri="{BB962C8B-B14F-4D97-AF65-F5344CB8AC3E}">
        <p14:creationId xmlns:p14="http://schemas.microsoft.com/office/powerpoint/2010/main" val="20924224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ircle(in)">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ircle(in)">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circle(in)">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6" presetClass="entr" presetSubtype="16"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circle(in)">
                                      <p:cBhvr>
                                        <p:cTn id="22" dur="20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6" presetClass="entr" presetSubtype="16"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circle(in)">
                                      <p:cBhvr>
                                        <p:cTn id="27" dur="20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6" presetClass="entr" presetSubtype="16"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circle(in)">
                                      <p:cBhvr>
                                        <p:cTn id="32" dur="20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6" presetClass="entr" presetSubtype="16"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circle(in)">
                                      <p:cBhvr>
                                        <p:cTn id="37" dur="20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6" presetClass="entr" presetSubtype="16" fill="hold" grpId="0" nodeType="clickEffect">
                                  <p:stCondLst>
                                    <p:cond delay="0"/>
                                  </p:stCondLst>
                                  <p:childTnLst>
                                    <p:set>
                                      <p:cBhvr>
                                        <p:cTn id="41" dur="1" fill="hold">
                                          <p:stCondLst>
                                            <p:cond delay="0"/>
                                          </p:stCondLst>
                                        </p:cTn>
                                        <p:tgtEl>
                                          <p:spTgt spid="3">
                                            <p:txEl>
                                              <p:pRg st="8" end="8"/>
                                            </p:txEl>
                                          </p:spTgt>
                                        </p:tgtEl>
                                        <p:attrNameLst>
                                          <p:attrName>style.visibility</p:attrName>
                                        </p:attrNameLst>
                                      </p:cBhvr>
                                      <p:to>
                                        <p:strVal val="visible"/>
                                      </p:to>
                                    </p:set>
                                    <p:animEffect transition="in" filter="circle(in)">
                                      <p:cBhvr>
                                        <p:cTn id="42" dur="20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F9C9D"/>
      </a:accent5>
      <a:accent6>
        <a:srgbClr val="9E5E9B"/>
      </a:accent6>
      <a:hlink>
        <a:srgbClr val="58C1BA"/>
      </a:hlink>
      <a:folHlink>
        <a:srgbClr val="9DD0C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docProps/app.xml><?xml version="1.0" encoding="utf-8"?>
<Properties xmlns="http://schemas.openxmlformats.org/officeDocument/2006/extended-properties" xmlns:vt="http://schemas.openxmlformats.org/officeDocument/2006/docPropsVTypes">
  <Template>Ion</Template>
  <TotalTime>106</TotalTime>
  <Words>2118</Words>
  <Application>Microsoft Office PowerPoint</Application>
  <PresentationFormat>On-screen Show (4:3)</PresentationFormat>
  <Paragraphs>107</Paragraphs>
  <Slides>24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24</vt:i4>
      </vt:variant>
    </vt:vector>
  </HeadingPairs>
  <TitlesOfParts>
    <vt:vector size="28" baseType="lpstr">
      <vt:lpstr>Arial</vt:lpstr>
      <vt:lpstr>Century Gothic</vt:lpstr>
      <vt:lpstr>Wingdings 3</vt:lpstr>
      <vt:lpstr>Ion</vt:lpstr>
      <vt:lpstr>ZASTARA KAZNENOG PROGONA – ODABRANA PITANJA I PRIJEPORI </vt:lpstr>
      <vt:lpstr>Svrha i opravdanje zastare </vt:lpstr>
      <vt:lpstr>Pravna priroda zastare </vt:lpstr>
      <vt:lpstr>Zastara kaznenog progona</vt:lpstr>
      <vt:lpstr>Uvođenje jedinstvenog pojma zastare </vt:lpstr>
      <vt:lpstr>Tijek zastare kaznenog progona</vt:lpstr>
      <vt:lpstr>Posebna pitanja kod zastare kaznenog progona</vt:lpstr>
      <vt:lpstr>Produljenje zastare u žalbenom postupku </vt:lpstr>
      <vt:lpstr>Zastara izvršenja kazne</vt:lpstr>
      <vt:lpstr>Tijek zastare izvršenja kazne</vt:lpstr>
      <vt:lpstr>Zastara izvršenja mjera</vt:lpstr>
      <vt:lpstr>Primjena rokova zastare</vt:lpstr>
      <vt:lpstr>Pravno shvaćanje opće sjednice KO VSRH</vt:lpstr>
      <vt:lpstr>Nova sudska praksa</vt:lpstr>
      <vt:lpstr>VSRH Kž-eun 2/14-5</vt:lpstr>
      <vt:lpstr>Da li primjena produljenih rokova zastare predstavlja kršenje članka 7. EKLJP </vt:lpstr>
      <vt:lpstr>Odlučno pitanje – pravna priroda zastare u hrvatskoj znanosti KP i sudskoj praksi</vt:lpstr>
      <vt:lpstr>Pravna priroda zastare u hrvatskom KP </vt:lpstr>
      <vt:lpstr>Zastara i dvostruka kažnjivost kod izvršenja EUN</vt:lpstr>
      <vt:lpstr>Odluke VSRH  </vt:lpstr>
      <vt:lpstr>Pojam dvostruke kažnjivosti </vt:lpstr>
      <vt:lpstr>Zaključak </vt:lpstr>
      <vt:lpstr>Nezastarijevanje tzv. ratnog profiterstva i KD počinjenih u doba pretvorbe i privatizacije </vt:lpstr>
      <vt:lpstr>Hvala na pozornosti!</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ZASTARA</dc:title>
  <dc:creator>Davor Derenčinović</dc:creator>
  <cp:lastModifiedBy>Davor Derenčinović</cp:lastModifiedBy>
  <cp:revision>18</cp:revision>
  <dcterms:created xsi:type="dcterms:W3CDTF">2014-03-30T15:02:54Z</dcterms:created>
  <dcterms:modified xsi:type="dcterms:W3CDTF">2016-10-28T09:13:52Z</dcterms:modified>
</cp:coreProperties>
</file>