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9144000" cy="6858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717"/>
  </p:normalViewPr>
  <p:slideViewPr>
    <p:cSldViewPr>
      <p:cViewPr varScale="1">
        <p:scale>
          <a:sx n="85" d="100"/>
          <a:sy n="85" d="100"/>
        </p:scale>
        <p:origin x="2152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15364" y="1624425"/>
            <a:ext cx="318422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KRIMINOLOŠKA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21799" y="1624425"/>
            <a:ext cx="248353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ETIOLOGIJA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27132" y="1624425"/>
            <a:ext cx="42579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2.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78393" y="1624425"/>
            <a:ext cx="80991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DIO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69110" y="5568792"/>
            <a:ext cx="565584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sz="2800" spc="4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.d</a:t>
            </a:r>
            <a:r>
              <a:rPr sz="2800" spc="9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800" spc="4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c.</a:t>
            </a:r>
            <a:r>
              <a:rPr sz="2800" spc="-11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Ann</a:t>
            </a:r>
            <a:r>
              <a:rPr sz="2800" spc="1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4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Ma</a:t>
            </a:r>
            <a:r>
              <a:rPr sz="28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ia</a:t>
            </a:r>
            <a:r>
              <a:rPr sz="2800" spc="-1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Get</a:t>
            </a:r>
            <a:r>
              <a:rPr sz="2800" spc="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š</a:t>
            </a:r>
            <a:r>
              <a:rPr sz="2800" spc="-7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Kalac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8" y="1033272"/>
            <a:ext cx="9144018" cy="2180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150745" y="529946"/>
            <a:ext cx="3538832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4. T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ja</a:t>
            </a:r>
            <a:r>
              <a:rPr sz="32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tske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14264" y="529946"/>
            <a:ext cx="2548897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spozici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50745" y="1683423"/>
            <a:ext cx="177952" cy="26963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771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896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898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896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93645" y="1683423"/>
            <a:ext cx="5033873" cy="36537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mbroso</a:t>
            </a:r>
            <a:endParaRPr sz="2400">
              <a:latin typeface="Arial"/>
              <a:cs typeface="Arial"/>
            </a:endParaRPr>
          </a:p>
          <a:p>
            <a:pPr marL="24892" marR="1938888" indent="-12192">
              <a:lnSpc>
                <a:spcPts val="2759"/>
              </a:lnSpc>
              <a:spcBef>
                <a:spcPts val="1771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ristianse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&amp;Mednick </a:t>
            </a:r>
            <a:endParaRPr sz="2400">
              <a:latin typeface="Arial"/>
              <a:cs typeface="Arial"/>
            </a:endParaRPr>
          </a:p>
          <a:p>
            <a:pPr marL="24892" marR="1938888">
              <a:lnSpc>
                <a:spcPts val="2759"/>
              </a:lnSpc>
              <a:spcBef>
                <a:spcPts val="1895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studije s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iz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ncima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1950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studije k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omosomskih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ab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racija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1896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istraživanja</a:t>
            </a:r>
            <a:r>
              <a:rPr sz="24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vi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lnih</a:t>
            </a:r>
            <a:r>
              <a:rPr sz="2400" spc="5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i/i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skupn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120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‘kr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min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ih</a:t>
            </a:r>
            <a:r>
              <a:rPr sz="2400" spc="4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’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899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sumn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 i s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rah da bi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prenag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ašava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50745" y="5007006"/>
            <a:ext cx="17780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47229" y="5007006"/>
            <a:ext cx="130708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ge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etske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493645" y="5372715"/>
            <a:ext cx="6429248" cy="13445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pred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spoz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cije</a:t>
            </a:r>
            <a:r>
              <a:rPr sz="2400" spc="5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kventno</a:t>
            </a:r>
            <a:r>
              <a:rPr sz="2400" spc="5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ašanje</a:t>
            </a:r>
            <a:r>
              <a:rPr sz="2400" spc="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lo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zb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vi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š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 razl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ga</a:t>
            </a:r>
            <a:r>
              <a:rPr sz="24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že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jno</a:t>
            </a:r>
            <a:r>
              <a:rPr sz="2400" spc="5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Š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TO???</a:t>
            </a:r>
            <a:endParaRPr sz="2400">
              <a:latin typeface="Arial"/>
              <a:cs typeface="Arial"/>
            </a:endParaRPr>
          </a:p>
          <a:p>
            <a:pPr marR="12700" algn="r">
              <a:lnSpc>
                <a:spcPct val="95825"/>
              </a:lnSpc>
              <a:spcBef>
                <a:spcPts val="1893"/>
              </a:spcBef>
            </a:pPr>
            <a:r>
              <a:rPr sz="2800" spc="4" dirty="0" smtClean="0">
                <a:solidFill>
                  <a:srgbClr val="FFFFFF"/>
                </a:solidFill>
                <a:latin typeface="Times New Roman"/>
                <a:cs typeface="Times New Roman"/>
              </a:rPr>
              <a:t>10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8" y="1033272"/>
            <a:ext cx="9144018" cy="2180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150745" y="529946"/>
            <a:ext cx="4712419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5. Ra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ikal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krimi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ija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50745" y="1683423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93645" y="1683423"/>
            <a:ext cx="5974638" cy="38488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kritika 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rad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4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krimi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ije</a:t>
            </a:r>
            <a:r>
              <a:rPr sz="2400" spc="5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usmjerena</a:t>
            </a:r>
            <a:endParaRPr sz="2400">
              <a:latin typeface="Arial"/>
              <a:cs typeface="Arial"/>
            </a:endParaRPr>
          </a:p>
          <a:p>
            <a:pPr marL="12700" marR="91952">
              <a:lnSpc>
                <a:spcPct val="100041"/>
              </a:lnSpc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na usko shvać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nje</a:t>
            </a:r>
            <a:r>
              <a:rPr sz="2400" spc="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poj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 del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nkvenc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5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koji ob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hvaća</a:t>
            </a:r>
            <a:r>
              <a:rPr sz="24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samo posljed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ce,</a:t>
            </a:r>
            <a:r>
              <a:rPr sz="2400" spc="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 ne i uzroke stva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h podjela</a:t>
            </a:r>
            <a:r>
              <a:rPr sz="24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u druš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vu</a:t>
            </a:r>
            <a:endParaRPr sz="2400">
              <a:latin typeface="Arial"/>
              <a:cs typeface="Arial"/>
            </a:endParaRPr>
          </a:p>
          <a:p>
            <a:pPr marL="12700" marR="197108">
              <a:lnSpc>
                <a:spcPct val="100041"/>
              </a:lnSpc>
              <a:spcBef>
                <a:spcPts val="1780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kršen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 pravnih</a:t>
            </a:r>
            <a:r>
              <a:rPr sz="24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normi sa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pos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ed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ca ne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ravednosti</a:t>
            </a:r>
            <a:r>
              <a:rPr sz="2400" spc="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tih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normi ko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 same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po sebi predstavljaju</a:t>
            </a:r>
            <a:r>
              <a:rPr sz="24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‘krimi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400" spc="5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ašanje’</a:t>
            </a:r>
            <a:r>
              <a:rPr sz="2400" spc="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er su us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ostav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jene</a:t>
            </a:r>
            <a:r>
              <a:rPr sz="2400" spc="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radi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min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cije</a:t>
            </a:r>
            <a:r>
              <a:rPr sz="2400" spc="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društve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 man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nad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ob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spravljenom</a:t>
            </a:r>
            <a:r>
              <a:rPr sz="2400" spc="3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društvenom veći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om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81936" y="1683423"/>
            <a:ext cx="30853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0745" y="337289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554593" y="6336512"/>
            <a:ext cx="407944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104" dirty="0" smtClean="0">
                <a:solidFill>
                  <a:srgbClr val="FFFFFF"/>
                </a:solidFill>
                <a:latin typeface="Times New Roman"/>
                <a:cs typeface="Times New Roman"/>
              </a:rPr>
              <a:t>11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8" y="1033272"/>
            <a:ext cx="9144018" cy="2180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150745" y="529946"/>
            <a:ext cx="4712419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5. Ra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ikal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krimi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ija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50745" y="1683423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93645" y="1683423"/>
            <a:ext cx="4629512" cy="1154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er</a:t>
            </a:r>
            <a:endParaRPr sz="2400">
              <a:latin typeface="Arial"/>
              <a:cs typeface="Arial"/>
            </a:endParaRPr>
          </a:p>
          <a:p>
            <a:pPr marL="393700" indent="-266700">
              <a:lnSpc>
                <a:spcPct val="100041"/>
              </a:lnSpc>
              <a:spcBef>
                <a:spcPts val="1654"/>
              </a:spcBef>
              <a:tabLst>
                <a:tab pos="393700" algn="l"/>
              </a:tabLst>
            </a:pPr>
            <a:r>
              <a:rPr sz="2000" dirty="0" smtClean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vi krimi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olog</a:t>
            </a:r>
            <a:r>
              <a:rPr sz="20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ji se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stavno</a:t>
            </a:r>
            <a:r>
              <a:rPr sz="2000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bavio go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pod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rs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ih</a:t>
            </a:r>
            <a:r>
              <a:rPr sz="2000" spc="-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uvje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 delinkven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ije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36635" y="2253631"/>
            <a:ext cx="1111894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odn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50745" y="3098076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93645" y="3098076"/>
            <a:ext cx="120524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Qui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07945" y="3668252"/>
            <a:ext cx="180140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20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74645" y="3668157"/>
            <a:ext cx="368064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zli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uje</a:t>
            </a:r>
            <a:r>
              <a:rPr sz="2000" spc="-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ena</a:t>
            </a:r>
            <a:r>
              <a:rPr sz="2000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djela re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sije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59411" y="3668157"/>
            <a:ext cx="12007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86665" y="3668157"/>
            <a:ext cx="128063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domina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ije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72185" y="3668157"/>
            <a:ext cx="34658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74645" y="3972957"/>
            <a:ext cx="108364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enih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62412" y="3972957"/>
            <a:ext cx="60109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djela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0686" y="3972957"/>
            <a:ext cx="171915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prila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ođavanja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540877" y="6336512"/>
            <a:ext cx="43532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4" dirty="0" smtClean="0">
                <a:solidFill>
                  <a:srgbClr val="FFFFFF"/>
                </a:solidFill>
                <a:latin typeface="Times New Roman"/>
                <a:cs typeface="Times New Roman"/>
              </a:rPr>
              <a:t>12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8" y="1033272"/>
            <a:ext cx="9144018" cy="2180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150745" y="529946"/>
            <a:ext cx="4712419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5. Ra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ikal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krimi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ija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50745" y="1683423"/>
            <a:ext cx="177952" cy="2105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771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896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898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93645" y="1683423"/>
            <a:ext cx="3611676" cy="15134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‘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ijevi</a:t>
            </a:r>
            <a:r>
              <a:rPr sz="2400" spc="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rea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iz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m’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771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‘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narh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stička</a:t>
            </a:r>
            <a:r>
              <a:rPr sz="2400" spc="3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krimino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og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a’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1896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‘mirotvorna</a:t>
            </a:r>
            <a:r>
              <a:rPr sz="24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krimino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og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a’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93645" y="3458241"/>
            <a:ext cx="259364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‘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ost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rnistička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05171" y="3458241"/>
            <a:ext cx="196789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(konstitu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iv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a)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6676" y="3458241"/>
            <a:ext cx="183103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imin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a’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540877" y="6336512"/>
            <a:ext cx="43532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4" dirty="0" smtClean="0">
                <a:solidFill>
                  <a:srgbClr val="FFFFFF"/>
                </a:solidFill>
                <a:latin typeface="Times New Roman"/>
                <a:cs typeface="Times New Roman"/>
              </a:rPr>
              <a:t>13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8" y="1033272"/>
            <a:ext cx="9144018" cy="2180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347722" y="504920"/>
            <a:ext cx="194030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SADRŽAJ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93494" y="1638726"/>
            <a:ext cx="37618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solidFill>
                  <a:srgbClr val="FFFFFF"/>
                </a:solidFill>
                <a:latin typeface="Arial"/>
                <a:cs typeface="Arial"/>
              </a:rPr>
              <a:t>1.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25370" y="1638726"/>
            <a:ext cx="325389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ORIJA</a:t>
            </a:r>
            <a:r>
              <a:rPr sz="2800" spc="-72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MIJE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93494" y="2363903"/>
            <a:ext cx="376149" cy="1016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solidFill>
                  <a:srgbClr val="FFFFFF"/>
                </a:solidFill>
                <a:latin typeface="Arial"/>
                <a:cs typeface="Arial"/>
              </a:rPr>
              <a:t>2.</a:t>
            </a:r>
            <a:endParaRPr sz="2800">
              <a:latin typeface="Arial"/>
              <a:cs typeface="Arial"/>
            </a:endParaRPr>
          </a:p>
          <a:p>
            <a:pPr marL="12700" marR="53309">
              <a:lnSpc>
                <a:spcPct val="95825"/>
              </a:lnSpc>
              <a:spcBef>
                <a:spcPts val="2085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3.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25370" y="2363903"/>
            <a:ext cx="6080556" cy="1016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IJA</a:t>
            </a:r>
            <a:r>
              <a:rPr sz="28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IK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TIR</a:t>
            </a:r>
            <a:r>
              <a:rPr sz="2800" spc="-1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NJA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085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TEORIJA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DIF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IJAL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OCIJACIJE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93494" y="3711373"/>
            <a:ext cx="376149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solidFill>
                  <a:srgbClr val="FFFFFF"/>
                </a:solidFill>
                <a:latin typeface="Arial"/>
                <a:cs typeface="Arial"/>
              </a:rPr>
              <a:t>4.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25370" y="3711373"/>
            <a:ext cx="6625473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IJA</a:t>
            </a:r>
            <a:r>
              <a:rPr sz="28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KE</a:t>
            </a:r>
            <a:r>
              <a:rPr sz="28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ICIJE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3494" y="4437425"/>
            <a:ext cx="37618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solidFill>
                  <a:srgbClr val="FFFFFF"/>
                </a:solidFill>
                <a:latin typeface="Arial"/>
                <a:cs typeface="Arial"/>
              </a:rPr>
              <a:t>5.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25370" y="4437425"/>
            <a:ext cx="497183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RA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IKALNA</a:t>
            </a:r>
            <a:r>
              <a:rPr sz="2800" spc="-138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KRIMIN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LOGIJA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3494" y="5162602"/>
            <a:ext cx="376149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4" dirty="0" smtClean="0">
                <a:solidFill>
                  <a:srgbClr val="FFFFFF"/>
                </a:solidFill>
                <a:latin typeface="Arial"/>
                <a:cs typeface="Arial"/>
              </a:rPr>
              <a:t>6.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25370" y="5162602"/>
            <a:ext cx="5880206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sz="28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IMIN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LOŠ</a:t>
            </a:r>
            <a:r>
              <a:rPr sz="2800" spc="-14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-9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0" dirty="0" smtClean="0">
                <a:solidFill>
                  <a:srgbClr val="FFFFFF"/>
                </a:solidFill>
                <a:latin typeface="Arial"/>
                <a:cs typeface="Arial"/>
              </a:rPr>
              <a:t>IJE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19185" y="6336512"/>
            <a:ext cx="25640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8" y="1033272"/>
            <a:ext cx="9144018" cy="2180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150745" y="529946"/>
            <a:ext cx="3312014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1. T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ja</a:t>
            </a:r>
            <a:r>
              <a:rPr sz="32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ije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50745" y="1683423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93645" y="1683423"/>
            <a:ext cx="137396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rkhe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51557" y="2253631"/>
            <a:ext cx="152654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94457" y="2253631"/>
            <a:ext cx="3865416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uvodi pojam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ano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ije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 so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iologiju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51557" y="2771791"/>
            <a:ext cx="15265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94457" y="2771791"/>
            <a:ext cx="5918532" cy="5847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š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-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uira</a:t>
            </a:r>
            <a:r>
              <a:rPr sz="2000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tojanje</a:t>
            </a:r>
            <a:r>
              <a:rPr sz="2000" spc="-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mi,</a:t>
            </a:r>
            <a:r>
              <a:rPr sz="2000" spc="-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 ne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tojanje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pojedinaca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51557" y="3595005"/>
            <a:ext cx="15265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94457" y="3595005"/>
            <a:ext cx="5583345" cy="889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egul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cija</a:t>
            </a:r>
            <a:r>
              <a:rPr sz="20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je stanje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loma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š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ene</a:t>
            </a:r>
            <a:r>
              <a:rPr sz="2000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mati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ne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str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kture,</a:t>
            </a:r>
            <a:r>
              <a:rPr sz="2000" spc="-4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situa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ija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spc="-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sz="2000" spc="-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ne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tižu</a:t>
            </a:r>
            <a:r>
              <a:rPr sz="2000" spc="-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efekte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  <a:spcBef>
                <a:spcPts val="100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gula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ije</a:t>
            </a:r>
            <a:r>
              <a:rPr sz="2000" spc="-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 i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tegra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ije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51557" y="4723146"/>
            <a:ext cx="15265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94457" y="4723146"/>
            <a:ext cx="5979869" cy="8895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 disfun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naln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spc="-5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š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spc="-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delin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vencija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nam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će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jedna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mo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mlji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ih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alternati</a:t>
            </a:r>
            <a:r>
              <a:rPr sz="2000" spc="-4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  <a:spcBef>
                <a:spcPts val="100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(fun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nali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am</a:t>
            </a:r>
            <a:r>
              <a:rPr sz="2000" spc="-5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delin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vencije)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19185" y="6336512"/>
            <a:ext cx="25640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8" y="1033272"/>
            <a:ext cx="9144018" cy="2180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31392" y="3285744"/>
            <a:ext cx="7412735" cy="30723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150745" y="529946"/>
            <a:ext cx="3312014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1. T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ja</a:t>
            </a:r>
            <a:r>
              <a:rPr sz="32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ije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50745" y="1683423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93645" y="1683423"/>
            <a:ext cx="102065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Merton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51557" y="2253631"/>
            <a:ext cx="152654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94457" y="2253631"/>
            <a:ext cx="581418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zli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uje</a:t>
            </a:r>
            <a:r>
              <a:rPr sz="2000" spc="-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pet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č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ina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ilagođ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vanja</a:t>
            </a:r>
            <a:r>
              <a:rPr sz="2000" spc="-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situa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iji na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taloj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og</a:t>
            </a:r>
            <a:r>
              <a:rPr sz="2000" spc="-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og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ani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č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enog</a:t>
            </a:r>
            <a:r>
              <a:rPr sz="2000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istupa</a:t>
            </a:r>
            <a:r>
              <a:rPr sz="2000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ed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ima</a:t>
            </a:r>
            <a:r>
              <a:rPr sz="2000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za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94457" y="2863231"/>
            <a:ext cx="1420358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spc="-4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anje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18938" y="2863231"/>
            <a:ext cx="1180866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š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eno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03927" y="2863231"/>
            <a:ext cx="106888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eljnih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78205" y="2863231"/>
            <a:ext cx="120076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05459" y="2863231"/>
            <a:ext cx="1026125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priz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atih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34690" y="2863231"/>
            <a:ext cx="770599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ciljeva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19185" y="6336512"/>
            <a:ext cx="25640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8" y="1033272"/>
            <a:ext cx="9144018" cy="2180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150745" y="529946"/>
            <a:ext cx="3312014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1. T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ja</a:t>
            </a:r>
            <a:r>
              <a:rPr sz="32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ije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50745" y="1683423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93645" y="1683423"/>
            <a:ext cx="6317635" cy="38488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vrlo je znač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jna</a:t>
            </a:r>
            <a:r>
              <a:rPr sz="24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jer po prvi puta u krimi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iji</a:t>
            </a:r>
            <a:endParaRPr sz="2400">
              <a:latin typeface="Arial"/>
              <a:cs typeface="Arial"/>
            </a:endParaRPr>
          </a:p>
          <a:p>
            <a:pPr marL="12700" marR="39873">
              <a:lnSpc>
                <a:spcPct val="95825"/>
              </a:lnSpc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dov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24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vezu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socijal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sta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us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pojed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nca</a:t>
            </a:r>
            <a:r>
              <a:rPr sz="2400" spc="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  <a:p>
            <a:pPr marL="12700" marR="39873">
              <a:lnSpc>
                <a:spcPct val="95825"/>
              </a:lnSpc>
              <a:spcBef>
                <a:spcPts val="120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njegovo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kventno</a:t>
            </a:r>
            <a:r>
              <a:rPr sz="2400" spc="4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ašanje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  <a:spcBef>
                <a:spcPts val="1896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pred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tavn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sz="24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teorije an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mije</a:t>
            </a:r>
            <a:r>
              <a:rPr sz="24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ažu</a:t>
            </a:r>
            <a:r>
              <a:rPr sz="24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za otklanjanje</a:t>
            </a:r>
            <a:r>
              <a:rPr sz="2400" spc="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svih uzroka iz društvene</a:t>
            </a:r>
            <a:r>
              <a:rPr sz="24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sredine koji dovode</a:t>
            </a:r>
            <a:r>
              <a:rPr sz="24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do toga da pripad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ici</a:t>
            </a:r>
            <a:r>
              <a:rPr sz="2400" spc="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određe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, najčešće</a:t>
            </a:r>
            <a:r>
              <a:rPr sz="24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ob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spravljen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h,</a:t>
            </a:r>
            <a:r>
              <a:rPr sz="2400" spc="4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društvenih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skup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na, o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iru</a:t>
            </a:r>
            <a:r>
              <a:rPr sz="2400" spc="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nkv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ntno</a:t>
            </a:r>
            <a:r>
              <a:rPr sz="2400" spc="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ša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spc="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kao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mod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l pri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ag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dbe</a:t>
            </a:r>
            <a:r>
              <a:rPr sz="2400" spc="4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stan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mi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e.</a:t>
            </a:r>
            <a:r>
              <a:rPr sz="24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Ti su 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zroci siromaštvo,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ba</a:t>
            </a:r>
            <a:r>
              <a:rPr sz="2400" spc="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obrazova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ost,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edrasud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0745" y="3006636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19185" y="6336512"/>
            <a:ext cx="25640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8" y="1033272"/>
            <a:ext cx="9144018" cy="2180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150745" y="529946"/>
            <a:ext cx="3854014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2. T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ja</a:t>
            </a:r>
            <a:r>
              <a:rPr sz="32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iket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ra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ja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50745" y="1683423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93645" y="1683423"/>
            <a:ext cx="6422156" cy="38488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os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ba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staje del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nkv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nt</a:t>
            </a:r>
            <a:r>
              <a:rPr sz="2400" spc="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(i njezi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ša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endParaRPr sz="2400">
              <a:latin typeface="Arial"/>
              <a:cs typeface="Arial"/>
            </a:endParaRPr>
          </a:p>
          <a:p>
            <a:pPr marL="12700" marR="51790">
              <a:lnSpc>
                <a:spcPct val="100041"/>
              </a:lnSpc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kventno</a:t>
            </a:r>
            <a:r>
              <a:rPr sz="2400" spc="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ašanje)</a:t>
            </a:r>
            <a:r>
              <a:rPr sz="2400" spc="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zbog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etikete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koju društvo zb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određe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og</a:t>
            </a:r>
            <a:r>
              <a:rPr sz="2400" spc="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postupka 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ašanja) pridržava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za 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osobu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  <a:spcBef>
                <a:spcPts val="1780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percepc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kvenc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4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od st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ane 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rimina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ne pu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ke</a:t>
            </a:r>
            <a:r>
              <a:rPr sz="2400" spc="3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zbog oso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itosti</a:t>
            </a:r>
            <a:r>
              <a:rPr sz="24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te 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rve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reakcije</a:t>
            </a:r>
            <a:r>
              <a:rPr sz="24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" dirty="0" smtClean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i="1" spc="-19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i="1" spc="0" dirty="0" smtClean="0">
                <a:solidFill>
                  <a:srgbClr val="FFFFFF"/>
                </a:solidFill>
                <a:latin typeface="Arial"/>
                <a:cs typeface="Arial"/>
              </a:rPr>
              <a:t>aster sta</a:t>
            </a:r>
            <a:r>
              <a:rPr sz="2400" i="1" spc="4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i="1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i="1" spc="4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mogućava</a:t>
            </a:r>
            <a:r>
              <a:rPr sz="2400" spc="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(ili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un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man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otežava) kritički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odn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prema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djelu</a:t>
            </a:r>
            <a:r>
              <a:rPr sz="2400" spc="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 p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či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ite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ju.</a:t>
            </a:r>
            <a:r>
              <a:rPr sz="2400" spc="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es kojim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se 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aci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iz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ra</a:t>
            </a:r>
            <a:r>
              <a:rPr sz="2400" spc="5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prva reakcija</a:t>
            </a:r>
            <a:r>
              <a:rPr sz="24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" dirty="0" smtClean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i="1" spc="-19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i="1" spc="0" dirty="0" smtClean="0">
                <a:solidFill>
                  <a:srgbClr val="FFFFFF"/>
                </a:solidFill>
                <a:latin typeface="Arial"/>
                <a:cs typeface="Arial"/>
              </a:rPr>
              <a:t>aster sta</a:t>
            </a:r>
            <a:r>
              <a:rPr sz="2400" i="1" spc="4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i="1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i="1" spc="4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naz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va</a:t>
            </a:r>
            <a:r>
              <a:rPr sz="2400" spc="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ret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ospekt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vna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te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pretacija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0745" y="337289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19185" y="6336512"/>
            <a:ext cx="25640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6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8" y="1033272"/>
            <a:ext cx="9144018" cy="2180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150745" y="529946"/>
            <a:ext cx="3854014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2. T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ja</a:t>
            </a:r>
            <a:r>
              <a:rPr sz="32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iket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ra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ja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50745" y="1683423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93645" y="1683423"/>
            <a:ext cx="101973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mert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51557" y="227536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94457" y="2275363"/>
            <a:ext cx="4307840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razli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uje</a:t>
            </a:r>
            <a:r>
              <a:rPr sz="2400" spc="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prima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nu i sekun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arnu</a:t>
            </a:r>
            <a:endParaRPr sz="2400">
              <a:latin typeface="Arial"/>
              <a:cs typeface="Arial"/>
            </a:endParaRPr>
          </a:p>
          <a:p>
            <a:pPr marL="12700" marR="17983">
              <a:lnSpc>
                <a:spcPct val="95825"/>
              </a:lnSpc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kao faze u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ocesu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etiketiranja.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98842" y="2275363"/>
            <a:ext cx="1345488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34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dev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aciju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Prima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94457" y="3006636"/>
            <a:ext cx="5502336" cy="10622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vijac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ja</a:t>
            </a:r>
            <a:r>
              <a:rPr sz="2400" spc="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je pon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ša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spc="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jedi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ca</a:t>
            </a:r>
            <a:r>
              <a:rPr sz="2400" spc="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koje 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12700" marR="45765">
              <a:lnSpc>
                <a:spcPct val="95825"/>
              </a:lnSpc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zabranjeno</a:t>
            </a:r>
            <a:r>
              <a:rPr sz="2400" spc="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socijal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3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predbac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vo.</a:t>
            </a:r>
            <a:r>
              <a:rPr sz="2400" spc="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Kao</a:t>
            </a:r>
            <a:endParaRPr sz="2400">
              <a:latin typeface="Arial"/>
              <a:cs typeface="Arial"/>
            </a:endParaRPr>
          </a:p>
          <a:p>
            <a:pPr marL="12700" marR="45765">
              <a:lnSpc>
                <a:spcPct val="95825"/>
              </a:lnSpc>
              <a:spcBef>
                <a:spcPts val="120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reakcija</a:t>
            </a:r>
            <a:r>
              <a:rPr sz="24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na to p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naš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nje</a:t>
            </a:r>
            <a:r>
              <a:rPr sz="2400" spc="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avlja</a:t>
            </a:r>
            <a:r>
              <a:rPr sz="24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94457" y="4104417"/>
            <a:ext cx="4902809" cy="10621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sekun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arna</a:t>
            </a:r>
            <a:r>
              <a:rPr sz="2400" spc="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dev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acija</a:t>
            </a:r>
            <a:r>
              <a:rPr sz="2400" spc="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kao postup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endParaRPr sz="2400">
              <a:latin typeface="Arial"/>
              <a:cs typeface="Arial"/>
            </a:endParaRPr>
          </a:p>
          <a:p>
            <a:pPr marL="12700" marR="12112">
              <a:lnSpc>
                <a:spcPct val="95825"/>
              </a:lnSpc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društvo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etik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tom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stigmatiz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ra</a:t>
            </a:r>
            <a:r>
              <a:rPr sz="2400" spc="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tora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120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prima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ne</a:t>
            </a:r>
            <a:r>
              <a:rPr sz="2400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dev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acije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12709" y="4104417"/>
            <a:ext cx="2405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66913" y="4104417"/>
            <a:ext cx="8846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ko</a:t>
            </a:r>
            <a:r>
              <a:rPr sz="2400" spc="4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em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19185" y="6336512"/>
            <a:ext cx="25640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7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8" y="1033272"/>
            <a:ext cx="9144018" cy="2180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46531" y="4072128"/>
            <a:ext cx="8534400" cy="14996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150745" y="529946"/>
            <a:ext cx="3854014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2. T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ja</a:t>
            </a:r>
            <a:r>
              <a:rPr sz="32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iket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ra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ja</a:t>
            </a:r>
            <a:endParaRPr sz="3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50745" y="1683423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93645" y="1683423"/>
            <a:ext cx="101943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cker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51557" y="2253631"/>
            <a:ext cx="152654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94457" y="2253631"/>
            <a:ext cx="4158100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glavni p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ed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ta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nik</a:t>
            </a:r>
            <a:r>
              <a:rPr sz="2000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teorije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etiketiranja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51557" y="2771791"/>
            <a:ext cx="15265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94457" y="2771791"/>
            <a:ext cx="508807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stupa</a:t>
            </a:r>
            <a:r>
              <a:rPr sz="2000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stajali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š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te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eđe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im</a:t>
            </a:r>
            <a:r>
              <a:rPr sz="2000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oba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86144" y="2771791"/>
            <a:ext cx="78485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stavlja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94457" y="3076344"/>
            <a:ext cx="4311860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iminalna</a:t>
            </a:r>
            <a:r>
              <a:rPr sz="2000" spc="-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sz="20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keta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strane</a:t>
            </a:r>
            <a:r>
              <a:rPr sz="2000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ladajuće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11750" y="3076344"/>
            <a:ext cx="1055608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stru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67694" y="3076344"/>
            <a:ext cx="530948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koju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94457" y="3381645"/>
            <a:ext cx="34658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46441" y="3381645"/>
            <a:ext cx="79935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spc="-4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50941" y="3381645"/>
            <a:ext cx="1166868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‘mo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alnim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23205" y="3381645"/>
            <a:ext cx="176241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pod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tnicima’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19185" y="6336512"/>
            <a:ext cx="25640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8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8" y="1033272"/>
            <a:ext cx="9144018" cy="2180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150745" y="529946"/>
            <a:ext cx="6269601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3. T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ja</a:t>
            </a:r>
            <a:r>
              <a:rPr sz="32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re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cija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ne </a:t>
            </a:r>
            <a:r>
              <a:rPr sz="3200" spc="-9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socij</a:t>
            </a:r>
            <a:r>
              <a:rPr sz="3200" spc="-1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200" spc="0" dirty="0" smtClean="0">
                <a:solidFill>
                  <a:srgbClr val="FFFFFF"/>
                </a:solidFill>
                <a:latin typeface="Arial"/>
                <a:cs typeface="Arial"/>
              </a:rPr>
              <a:t>cije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50745" y="1683423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93645" y="1683423"/>
            <a:ext cx="154451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-9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therl</a:t>
            </a:r>
            <a:r>
              <a:rPr sz="2400" spc="-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FFFF"/>
                </a:solidFill>
                <a:latin typeface="Arial"/>
                <a:cs typeface="Arial"/>
              </a:rPr>
              <a:t>nd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51557" y="2253631"/>
            <a:ext cx="152654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94457" y="2253631"/>
            <a:ext cx="5890282" cy="8895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novna</a:t>
            </a:r>
            <a:r>
              <a:rPr sz="2000" spc="-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ta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ka</a:t>
            </a:r>
            <a:r>
              <a:rPr sz="20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ji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pon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š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nje</a:t>
            </a:r>
            <a:r>
              <a:rPr sz="2000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č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 in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ciji</a:t>
            </a:r>
            <a:r>
              <a:rPr sz="2000" spc="-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ipad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icima</a:t>
            </a:r>
            <a:r>
              <a:rPr sz="20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eđe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elin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ven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ne)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  <a:spcBef>
                <a:spcPts val="100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upine</a:t>
            </a:r>
            <a:r>
              <a:rPr sz="2000" spc="-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muni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ije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51557" y="3381645"/>
            <a:ext cx="15265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94457" y="3381645"/>
            <a:ext cx="271834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i="1" spc="-9" dirty="0" smtClean="0">
                <a:solidFill>
                  <a:srgbClr val="FFFFFF"/>
                </a:solidFill>
                <a:latin typeface="Arial"/>
                <a:cs typeface="Arial"/>
              </a:rPr>
              <a:t>‘</a:t>
            </a:r>
            <a:r>
              <a:rPr sz="2000" i="1" spc="0" dirty="0" smtClean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000" i="1" spc="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i="1" spc="0" dirty="0" smtClean="0">
                <a:solidFill>
                  <a:srgbClr val="FFFFFF"/>
                </a:solidFill>
                <a:latin typeface="Arial"/>
                <a:cs typeface="Arial"/>
              </a:rPr>
              <a:t>Profes</a:t>
            </a:r>
            <a:r>
              <a:rPr sz="2000" i="1" spc="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i="1" spc="0" dirty="0" smtClean="0">
                <a:solidFill>
                  <a:srgbClr val="FFFFFF"/>
                </a:solidFill>
                <a:latin typeface="Arial"/>
                <a:cs typeface="Arial"/>
              </a:rPr>
              <a:t>ional</a:t>
            </a:r>
            <a:r>
              <a:rPr sz="2000" i="1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i="1" spc="0" dirty="0" smtClean="0">
                <a:solidFill>
                  <a:srgbClr val="FFFFFF"/>
                </a:solidFill>
                <a:latin typeface="Arial"/>
                <a:cs typeface="Arial"/>
              </a:rPr>
              <a:t>Thief’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51557" y="3899805"/>
            <a:ext cx="15265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94457" y="3899805"/>
            <a:ext cx="5846822" cy="14994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avila</a:t>
            </a:r>
            <a:r>
              <a:rPr sz="20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pon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š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nja</a:t>
            </a:r>
            <a:r>
              <a:rPr sz="2000" spc="-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tzv.</a:t>
            </a:r>
            <a:r>
              <a:rPr sz="2000" spc="-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‘pr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fesion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lne</a:t>
            </a:r>
            <a:r>
              <a:rPr sz="2000" spc="-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ultur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’,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odn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-3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one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upe</a:t>
            </a:r>
            <a:r>
              <a:rPr sz="20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u kojoj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poje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inac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obavlja posao kao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stalno</a:t>
            </a:r>
            <a:r>
              <a:rPr sz="2000" spc="-2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zanimanje,</a:t>
            </a:r>
            <a:r>
              <a:rPr sz="2000" spc="-2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goto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redovi</a:t>
            </a:r>
            <a:r>
              <a:rPr sz="2000" spc="-9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imaju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primat p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ed</a:t>
            </a:r>
            <a:r>
              <a:rPr sz="2000" spc="-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stavima</a:t>
            </a:r>
            <a:r>
              <a:rPr sz="2000" spc="-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vrijedno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2000" spc="-1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i pravil</a:t>
            </a:r>
            <a:r>
              <a:rPr sz="2000" spc="-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ma pona</a:t>
            </a:r>
            <a:r>
              <a:rPr sz="2000" spc="9" dirty="0" smtClean="0">
                <a:solidFill>
                  <a:srgbClr val="FFFFFF"/>
                </a:solidFill>
                <a:latin typeface="Arial"/>
                <a:cs typeface="Arial"/>
              </a:rPr>
              <a:t>š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anja temeljne</a:t>
            </a:r>
            <a:r>
              <a:rPr sz="2000" spc="-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4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lture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51557" y="5637495"/>
            <a:ext cx="15265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94457" y="5637495"/>
            <a:ext cx="245264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i="1" spc="-9" dirty="0" smtClean="0">
                <a:solidFill>
                  <a:srgbClr val="FFFFFF"/>
                </a:solidFill>
                <a:latin typeface="Arial"/>
                <a:cs typeface="Arial"/>
              </a:rPr>
              <a:t>‘</a:t>
            </a:r>
            <a:r>
              <a:rPr sz="2000" i="1" spc="4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i="1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i="1" spc="4" dirty="0" smtClean="0">
                <a:solidFill>
                  <a:srgbClr val="FFFFFF"/>
                </a:solidFill>
                <a:latin typeface="Arial"/>
                <a:cs typeface="Arial"/>
              </a:rPr>
              <a:t>č</a:t>
            </a:r>
            <a:r>
              <a:rPr sz="2000" i="1" spc="0" dirty="0" smtClean="0">
                <a:solidFill>
                  <a:srgbClr val="FFFFFF"/>
                </a:solidFill>
                <a:latin typeface="Arial"/>
                <a:cs typeface="Arial"/>
              </a:rPr>
              <a:t>ela k</a:t>
            </a:r>
            <a:r>
              <a:rPr sz="2000" i="1" spc="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000" i="1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i="1" spc="-9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i="1" spc="0" dirty="0" smtClean="0">
                <a:solidFill>
                  <a:srgbClr val="FFFFFF"/>
                </a:solidFill>
                <a:latin typeface="Arial"/>
                <a:cs typeface="Arial"/>
              </a:rPr>
              <a:t>inologije’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19185" y="6336512"/>
            <a:ext cx="25640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9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577</Words>
  <Application>Microsoft Macintosh PowerPoint</Application>
  <PresentationFormat>On-screen Show (4:3)</PresentationFormat>
  <Paragraphs>167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Times New Roman</vt:lpstr>
      <vt:lpstr>Wingdings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Davor Derenčinović</dc:creator>
  <cp:lastModifiedBy>Microsoft Office User</cp:lastModifiedBy>
  <cp:revision>2</cp:revision>
  <dcterms:modified xsi:type="dcterms:W3CDTF">2016-11-05T06:51:52Z</dcterms:modified>
</cp:coreProperties>
</file>