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5" r:id="rId1"/>
  </p:sldMasterIdLst>
  <p:sldIdLst>
    <p:sldId id="256" r:id="rId2"/>
    <p:sldId id="257" r:id="rId3"/>
    <p:sldId id="258" r:id="rId4"/>
    <p:sldId id="259" r:id="rId5"/>
    <p:sldId id="260" r:id="rId6"/>
    <p:sldId id="261" r:id="rId7"/>
    <p:sldId id="276" r:id="rId8"/>
    <p:sldId id="265" r:id="rId9"/>
    <p:sldId id="266" r:id="rId10"/>
    <p:sldId id="264" r:id="rId11"/>
    <p:sldId id="268" r:id="rId12"/>
    <p:sldId id="267" r:id="rId13"/>
    <p:sldId id="269" r:id="rId14"/>
    <p:sldId id="271" r:id="rId15"/>
    <p:sldId id="272" r:id="rId16"/>
    <p:sldId id="273" r:id="rId17"/>
    <p:sldId id="274" r:id="rId18"/>
    <p:sldId id="27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0"/>
    <p:restoredTop sz="94717"/>
  </p:normalViewPr>
  <p:slideViewPr>
    <p:cSldViewPr snapToGrid="0" snapToObjects="1">
      <p:cViewPr varScale="1">
        <p:scale>
          <a:sx n="109" d="100"/>
          <a:sy n="109" d="100"/>
        </p:scale>
        <p:origin x="63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Hrvati</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8F26-47DB-AA86-D77CF5339B27}"/>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8F26-47DB-AA86-D77CF5339B27}"/>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8F26-47DB-AA86-D77CF5339B27}"/>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8F26-47DB-AA86-D77CF5339B27}"/>
              </c:ext>
            </c:extLst>
          </c:dPt>
          <c:cat>
            <c:numRef>
              <c:f>Sheet1!$A$2:$A$5</c:f>
              <c:numCache>
                <c:formatCode>General</c:formatCode>
                <c:ptCount val="4"/>
              </c:numCache>
            </c:numRef>
          </c:cat>
          <c:val>
            <c:numRef>
              <c:f>Sheet1!$B$2:$B$5</c:f>
              <c:numCache>
                <c:formatCode>General</c:formatCode>
                <c:ptCount val="4"/>
              </c:numCache>
            </c:numRef>
          </c:val>
          <c:extLst>
            <c:ext xmlns:c16="http://schemas.microsoft.com/office/drawing/2014/chart" uri="{C3380CC4-5D6E-409C-BE32-E72D297353CC}">
              <c16:uniqueId val="{00000008-8F26-47DB-AA86-D77CF5339B27}"/>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B3795C-B625-7549-B09C-B7C49958EB5F}" type="doc">
      <dgm:prSet loTypeId="urn:microsoft.com/office/officeart/2005/8/layout/hProcess9" loCatId="" qsTypeId="urn:microsoft.com/office/officeart/2005/8/quickstyle/simple4" qsCatId="simple" csTypeId="urn:microsoft.com/office/officeart/2005/8/colors/accent1_2" csCatId="accent1" phldr="1"/>
      <dgm:spPr/>
    </dgm:pt>
    <dgm:pt modelId="{9C93F94A-E6BB-4D40-98A9-202F9F52A859}">
      <dgm:prSet phldrT="[Text]" custT="1"/>
      <dgm:spPr/>
      <dgm:t>
        <a:bodyPr/>
        <a:lstStyle/>
        <a:p>
          <a:r>
            <a:rPr lang="en-US" sz="2000" dirty="0" err="1" smtClean="0"/>
            <a:t>Univerzalna</a:t>
          </a:r>
          <a:r>
            <a:rPr lang="en-US" sz="2000" baseline="0" dirty="0" smtClean="0"/>
            <a:t> </a:t>
          </a:r>
          <a:r>
            <a:rPr lang="en-US" sz="2000" baseline="0" dirty="0" err="1" smtClean="0"/>
            <a:t>jurisdikcija</a:t>
          </a:r>
          <a:endParaRPr lang="en-US" sz="2000" dirty="0"/>
        </a:p>
      </dgm:t>
    </dgm:pt>
    <dgm:pt modelId="{CAF515C7-0FB0-A143-9C73-4356740B8A2F}" type="parTrans" cxnId="{60C130E2-28F6-274D-9CC7-9DAED72B5C64}">
      <dgm:prSet/>
      <dgm:spPr/>
      <dgm:t>
        <a:bodyPr/>
        <a:lstStyle/>
        <a:p>
          <a:endParaRPr lang="en-US"/>
        </a:p>
      </dgm:t>
    </dgm:pt>
    <dgm:pt modelId="{60CD9FE4-0045-9F4E-A857-B50E8E174C61}" type="sibTrans" cxnId="{60C130E2-28F6-274D-9CC7-9DAED72B5C64}">
      <dgm:prSet/>
      <dgm:spPr/>
      <dgm:t>
        <a:bodyPr/>
        <a:lstStyle/>
        <a:p>
          <a:endParaRPr lang="en-US"/>
        </a:p>
      </dgm:t>
    </dgm:pt>
    <dgm:pt modelId="{18669CEF-4476-B14E-84B2-2605F10AFB4C}">
      <dgm:prSet phldrT="[Text]" custT="1"/>
      <dgm:spPr/>
      <dgm:t>
        <a:bodyPr/>
        <a:lstStyle/>
        <a:p>
          <a:r>
            <a:rPr lang="en-US" sz="2000" dirty="0" err="1" smtClean="0"/>
            <a:t>Jurisdikcijska</a:t>
          </a:r>
          <a:r>
            <a:rPr lang="en-US" sz="2000" baseline="0" dirty="0" smtClean="0"/>
            <a:t> </a:t>
          </a:r>
          <a:r>
            <a:rPr lang="en-US" sz="2000" baseline="0" dirty="0" err="1" smtClean="0"/>
            <a:t>norma</a:t>
          </a:r>
          <a:r>
            <a:rPr lang="en-US" sz="2000" baseline="0" dirty="0" smtClean="0"/>
            <a:t> ZORZ</a:t>
          </a:r>
          <a:endParaRPr lang="en-US" sz="2000" dirty="0"/>
        </a:p>
      </dgm:t>
    </dgm:pt>
    <dgm:pt modelId="{8C186EC9-7E99-504C-BD74-D03FD89B7C9B}" type="parTrans" cxnId="{5BA5827C-0527-814A-BD52-962C45ADC3D4}">
      <dgm:prSet/>
      <dgm:spPr/>
      <dgm:t>
        <a:bodyPr/>
        <a:lstStyle/>
        <a:p>
          <a:endParaRPr lang="en-US"/>
        </a:p>
      </dgm:t>
    </dgm:pt>
    <dgm:pt modelId="{CEDAAF5D-5FD7-754F-BBEE-3136F4A5F1C6}" type="sibTrans" cxnId="{5BA5827C-0527-814A-BD52-962C45ADC3D4}">
      <dgm:prSet/>
      <dgm:spPr/>
      <dgm:t>
        <a:bodyPr/>
        <a:lstStyle/>
        <a:p>
          <a:endParaRPr lang="en-US"/>
        </a:p>
      </dgm:t>
    </dgm:pt>
    <dgm:pt modelId="{C848380D-6585-6142-81A6-364C6DDC496F}">
      <dgm:prSet phldrT="[Text]" custT="1"/>
      <dgm:spPr/>
      <dgm:t>
        <a:bodyPr/>
        <a:lstStyle/>
        <a:p>
          <a:r>
            <a:rPr lang="en-US" sz="2000" dirty="0" err="1" smtClean="0"/>
            <a:t>Jurisdikcijska</a:t>
          </a:r>
          <a:r>
            <a:rPr lang="en-US" sz="2000" dirty="0" smtClean="0"/>
            <a:t> </a:t>
          </a:r>
          <a:r>
            <a:rPr lang="en-US" sz="2000" dirty="0" err="1" smtClean="0"/>
            <a:t>norma</a:t>
          </a:r>
          <a:r>
            <a:rPr lang="en-US" sz="2000" dirty="0" smtClean="0"/>
            <a:t> ZORZ </a:t>
          </a:r>
          <a:r>
            <a:rPr lang="en-US" sz="2000" dirty="0" err="1" smtClean="0">
              <a:solidFill>
                <a:srgbClr val="FF0000"/>
              </a:solidFill>
            </a:rPr>
            <a:t>odgovara</a:t>
          </a:r>
          <a:r>
            <a:rPr lang="en-US" sz="2000" dirty="0" smtClean="0"/>
            <a:t> </a:t>
          </a:r>
          <a:r>
            <a:rPr lang="en-US" sz="2000" dirty="0" err="1" smtClean="0"/>
            <a:t>sastavnicama</a:t>
          </a:r>
          <a:r>
            <a:rPr lang="en-US" sz="2000" dirty="0" smtClean="0"/>
            <a:t> </a:t>
          </a:r>
          <a:r>
            <a:rPr lang="en-US" sz="2000" dirty="0" err="1" smtClean="0"/>
            <a:t>univerzalne</a:t>
          </a:r>
          <a:r>
            <a:rPr lang="en-US" sz="2000" dirty="0" smtClean="0"/>
            <a:t> </a:t>
          </a:r>
          <a:r>
            <a:rPr lang="en-US" sz="2000" dirty="0" err="1" smtClean="0"/>
            <a:t>jurisdikcije</a:t>
          </a:r>
          <a:endParaRPr lang="en-US" sz="2000" dirty="0"/>
        </a:p>
      </dgm:t>
    </dgm:pt>
    <dgm:pt modelId="{D7F532FF-CE9E-BA42-853E-1452E13206C8}" type="parTrans" cxnId="{5E5F015F-062E-7D4D-8BD1-E60934996828}">
      <dgm:prSet/>
      <dgm:spPr/>
      <dgm:t>
        <a:bodyPr/>
        <a:lstStyle/>
        <a:p>
          <a:endParaRPr lang="en-US"/>
        </a:p>
      </dgm:t>
    </dgm:pt>
    <dgm:pt modelId="{1DBF8C63-A7E5-294E-BC90-FEC4F0A3BA4D}" type="sibTrans" cxnId="{5E5F015F-062E-7D4D-8BD1-E60934996828}">
      <dgm:prSet/>
      <dgm:spPr/>
      <dgm:t>
        <a:bodyPr/>
        <a:lstStyle/>
        <a:p>
          <a:endParaRPr lang="en-US"/>
        </a:p>
      </dgm:t>
    </dgm:pt>
    <dgm:pt modelId="{241DB66E-EF68-D24E-8A8B-8CD843123377}" type="pres">
      <dgm:prSet presAssocID="{30B3795C-B625-7549-B09C-B7C49958EB5F}" presName="CompostProcess" presStyleCnt="0">
        <dgm:presLayoutVars>
          <dgm:dir/>
          <dgm:resizeHandles val="exact"/>
        </dgm:presLayoutVars>
      </dgm:prSet>
      <dgm:spPr/>
    </dgm:pt>
    <dgm:pt modelId="{DACF499A-9670-D447-9E37-29D066A0ADEE}" type="pres">
      <dgm:prSet presAssocID="{30B3795C-B625-7549-B09C-B7C49958EB5F}" presName="arrow" presStyleLbl="bgShp" presStyleIdx="0" presStyleCnt="1"/>
      <dgm:spPr/>
    </dgm:pt>
    <dgm:pt modelId="{871621E9-1384-9043-BA88-DEB6DD2059B4}" type="pres">
      <dgm:prSet presAssocID="{30B3795C-B625-7549-B09C-B7C49958EB5F}" presName="linearProcess" presStyleCnt="0"/>
      <dgm:spPr/>
    </dgm:pt>
    <dgm:pt modelId="{111F7955-0256-374D-8D6D-99FEE5537B15}" type="pres">
      <dgm:prSet presAssocID="{9C93F94A-E6BB-4D40-98A9-202F9F52A859}" presName="textNode" presStyleLbl="node1" presStyleIdx="0" presStyleCnt="3">
        <dgm:presLayoutVars>
          <dgm:bulletEnabled val="1"/>
        </dgm:presLayoutVars>
      </dgm:prSet>
      <dgm:spPr/>
      <dgm:t>
        <a:bodyPr/>
        <a:lstStyle/>
        <a:p>
          <a:endParaRPr lang="en-US"/>
        </a:p>
      </dgm:t>
    </dgm:pt>
    <dgm:pt modelId="{E5751369-09F3-D84E-B45A-E071634AFD91}" type="pres">
      <dgm:prSet presAssocID="{60CD9FE4-0045-9F4E-A857-B50E8E174C61}" presName="sibTrans" presStyleCnt="0"/>
      <dgm:spPr/>
    </dgm:pt>
    <dgm:pt modelId="{56FC505B-CE7E-F245-86FB-8F3578B54B1A}" type="pres">
      <dgm:prSet presAssocID="{18669CEF-4476-B14E-84B2-2605F10AFB4C}" presName="textNode" presStyleLbl="node1" presStyleIdx="1" presStyleCnt="3">
        <dgm:presLayoutVars>
          <dgm:bulletEnabled val="1"/>
        </dgm:presLayoutVars>
      </dgm:prSet>
      <dgm:spPr/>
      <dgm:t>
        <a:bodyPr/>
        <a:lstStyle/>
        <a:p>
          <a:endParaRPr lang="en-US"/>
        </a:p>
      </dgm:t>
    </dgm:pt>
    <dgm:pt modelId="{DA0AA49C-5E43-D44B-AC09-B3EFD460A5FE}" type="pres">
      <dgm:prSet presAssocID="{CEDAAF5D-5FD7-754F-BBEE-3136F4A5F1C6}" presName="sibTrans" presStyleCnt="0"/>
      <dgm:spPr/>
    </dgm:pt>
    <dgm:pt modelId="{F8778CD5-E60B-DB41-8176-B298A9AB91A4}" type="pres">
      <dgm:prSet presAssocID="{C848380D-6585-6142-81A6-364C6DDC496F}" presName="textNode" presStyleLbl="node1" presStyleIdx="2" presStyleCnt="3">
        <dgm:presLayoutVars>
          <dgm:bulletEnabled val="1"/>
        </dgm:presLayoutVars>
      </dgm:prSet>
      <dgm:spPr/>
      <dgm:t>
        <a:bodyPr/>
        <a:lstStyle/>
        <a:p>
          <a:endParaRPr lang="en-US"/>
        </a:p>
      </dgm:t>
    </dgm:pt>
  </dgm:ptLst>
  <dgm:cxnLst>
    <dgm:cxn modelId="{67530B09-4134-6443-B9C6-9B28A8DF1CC2}" type="presOf" srcId="{30B3795C-B625-7549-B09C-B7C49958EB5F}" destId="{241DB66E-EF68-D24E-8A8B-8CD843123377}" srcOrd="0" destOrd="0" presId="urn:microsoft.com/office/officeart/2005/8/layout/hProcess9"/>
    <dgm:cxn modelId="{60C130E2-28F6-274D-9CC7-9DAED72B5C64}" srcId="{30B3795C-B625-7549-B09C-B7C49958EB5F}" destId="{9C93F94A-E6BB-4D40-98A9-202F9F52A859}" srcOrd="0" destOrd="0" parTransId="{CAF515C7-0FB0-A143-9C73-4356740B8A2F}" sibTransId="{60CD9FE4-0045-9F4E-A857-B50E8E174C61}"/>
    <dgm:cxn modelId="{D88DA1A1-4D5C-254D-B771-53DF1920620D}" type="presOf" srcId="{C848380D-6585-6142-81A6-364C6DDC496F}" destId="{F8778CD5-E60B-DB41-8176-B298A9AB91A4}" srcOrd="0" destOrd="0" presId="urn:microsoft.com/office/officeart/2005/8/layout/hProcess9"/>
    <dgm:cxn modelId="{EF600EEE-3329-824D-80BD-BFE6A444FF0F}" type="presOf" srcId="{9C93F94A-E6BB-4D40-98A9-202F9F52A859}" destId="{111F7955-0256-374D-8D6D-99FEE5537B15}" srcOrd="0" destOrd="0" presId="urn:microsoft.com/office/officeart/2005/8/layout/hProcess9"/>
    <dgm:cxn modelId="{76372CB8-D65E-E647-9F4F-38A30ABC6EF7}" type="presOf" srcId="{18669CEF-4476-B14E-84B2-2605F10AFB4C}" destId="{56FC505B-CE7E-F245-86FB-8F3578B54B1A}" srcOrd="0" destOrd="0" presId="urn:microsoft.com/office/officeart/2005/8/layout/hProcess9"/>
    <dgm:cxn modelId="{5E5F015F-062E-7D4D-8BD1-E60934996828}" srcId="{30B3795C-B625-7549-B09C-B7C49958EB5F}" destId="{C848380D-6585-6142-81A6-364C6DDC496F}" srcOrd="2" destOrd="0" parTransId="{D7F532FF-CE9E-BA42-853E-1452E13206C8}" sibTransId="{1DBF8C63-A7E5-294E-BC90-FEC4F0A3BA4D}"/>
    <dgm:cxn modelId="{5BA5827C-0527-814A-BD52-962C45ADC3D4}" srcId="{30B3795C-B625-7549-B09C-B7C49958EB5F}" destId="{18669CEF-4476-B14E-84B2-2605F10AFB4C}" srcOrd="1" destOrd="0" parTransId="{8C186EC9-7E99-504C-BD74-D03FD89B7C9B}" sibTransId="{CEDAAF5D-5FD7-754F-BBEE-3136F4A5F1C6}"/>
    <dgm:cxn modelId="{60D5B904-73B9-6E41-8FA8-7A84545D420C}" type="presParOf" srcId="{241DB66E-EF68-D24E-8A8B-8CD843123377}" destId="{DACF499A-9670-D447-9E37-29D066A0ADEE}" srcOrd="0" destOrd="0" presId="urn:microsoft.com/office/officeart/2005/8/layout/hProcess9"/>
    <dgm:cxn modelId="{0276FB19-2DBF-8D4D-A2A5-A6C62F6D45EB}" type="presParOf" srcId="{241DB66E-EF68-D24E-8A8B-8CD843123377}" destId="{871621E9-1384-9043-BA88-DEB6DD2059B4}" srcOrd="1" destOrd="0" presId="urn:microsoft.com/office/officeart/2005/8/layout/hProcess9"/>
    <dgm:cxn modelId="{FC156007-EED8-264E-8FF4-569C7A7A7828}" type="presParOf" srcId="{871621E9-1384-9043-BA88-DEB6DD2059B4}" destId="{111F7955-0256-374D-8D6D-99FEE5537B15}" srcOrd="0" destOrd="0" presId="urn:microsoft.com/office/officeart/2005/8/layout/hProcess9"/>
    <dgm:cxn modelId="{E88600FE-DC7C-2946-94A6-1F03E021F638}" type="presParOf" srcId="{871621E9-1384-9043-BA88-DEB6DD2059B4}" destId="{E5751369-09F3-D84E-B45A-E071634AFD91}" srcOrd="1" destOrd="0" presId="urn:microsoft.com/office/officeart/2005/8/layout/hProcess9"/>
    <dgm:cxn modelId="{1C9D13A3-0497-8E44-9A07-A5430927B7F7}" type="presParOf" srcId="{871621E9-1384-9043-BA88-DEB6DD2059B4}" destId="{56FC505B-CE7E-F245-86FB-8F3578B54B1A}" srcOrd="2" destOrd="0" presId="urn:microsoft.com/office/officeart/2005/8/layout/hProcess9"/>
    <dgm:cxn modelId="{0E0A2C99-1CB7-E44C-AD56-67911849A5C7}" type="presParOf" srcId="{871621E9-1384-9043-BA88-DEB6DD2059B4}" destId="{DA0AA49C-5E43-D44B-AC09-B3EFD460A5FE}" srcOrd="3" destOrd="0" presId="urn:microsoft.com/office/officeart/2005/8/layout/hProcess9"/>
    <dgm:cxn modelId="{EF858393-CC4F-2C42-90E9-E1783B53727A}" type="presParOf" srcId="{871621E9-1384-9043-BA88-DEB6DD2059B4}" destId="{F8778CD5-E60B-DB41-8176-B298A9AB91A4}"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B3795C-B625-7549-B09C-B7C49958EB5F}" type="doc">
      <dgm:prSet loTypeId="urn:microsoft.com/office/officeart/2005/8/layout/hProcess9" loCatId="" qsTypeId="urn:microsoft.com/office/officeart/2005/8/quickstyle/simple4" qsCatId="simple" csTypeId="urn:microsoft.com/office/officeart/2005/8/colors/accent1_2" csCatId="accent1" phldr="1"/>
      <dgm:spPr/>
    </dgm:pt>
    <dgm:pt modelId="{9C93F94A-E6BB-4D40-98A9-202F9F52A859}">
      <dgm:prSet phldrT="[Text]" custT="1"/>
      <dgm:spPr/>
      <dgm:t>
        <a:bodyPr/>
        <a:lstStyle/>
        <a:p>
          <a:r>
            <a:rPr lang="en-US" sz="2000" dirty="0" err="1" smtClean="0"/>
            <a:t>Univerzalna</a:t>
          </a:r>
          <a:r>
            <a:rPr lang="en-US" sz="2000" baseline="0" dirty="0" smtClean="0"/>
            <a:t> </a:t>
          </a:r>
          <a:r>
            <a:rPr lang="en-US" sz="2000" baseline="0" dirty="0" err="1" smtClean="0"/>
            <a:t>jurisdikcija</a:t>
          </a:r>
          <a:endParaRPr lang="en-US" sz="2000" dirty="0"/>
        </a:p>
      </dgm:t>
    </dgm:pt>
    <dgm:pt modelId="{CAF515C7-0FB0-A143-9C73-4356740B8A2F}" type="parTrans" cxnId="{60C130E2-28F6-274D-9CC7-9DAED72B5C64}">
      <dgm:prSet/>
      <dgm:spPr/>
      <dgm:t>
        <a:bodyPr/>
        <a:lstStyle/>
        <a:p>
          <a:endParaRPr lang="en-US"/>
        </a:p>
      </dgm:t>
    </dgm:pt>
    <dgm:pt modelId="{60CD9FE4-0045-9F4E-A857-B50E8E174C61}" type="sibTrans" cxnId="{60C130E2-28F6-274D-9CC7-9DAED72B5C64}">
      <dgm:prSet/>
      <dgm:spPr/>
      <dgm:t>
        <a:bodyPr/>
        <a:lstStyle/>
        <a:p>
          <a:endParaRPr lang="en-US"/>
        </a:p>
      </dgm:t>
    </dgm:pt>
    <dgm:pt modelId="{18669CEF-4476-B14E-84B2-2605F10AFB4C}">
      <dgm:prSet phldrT="[Text]" custT="1"/>
      <dgm:spPr/>
      <dgm:t>
        <a:bodyPr/>
        <a:lstStyle/>
        <a:p>
          <a:r>
            <a:rPr lang="en-US" sz="2000" dirty="0" err="1" smtClean="0"/>
            <a:t>Jurisdikcijska</a:t>
          </a:r>
          <a:r>
            <a:rPr lang="en-US" sz="2000" baseline="0" dirty="0" smtClean="0"/>
            <a:t> </a:t>
          </a:r>
          <a:r>
            <a:rPr lang="en-US" sz="2000" baseline="0" dirty="0" err="1" smtClean="0"/>
            <a:t>norma</a:t>
          </a:r>
          <a:r>
            <a:rPr lang="en-US" sz="2000" baseline="0" dirty="0" smtClean="0"/>
            <a:t> ZORZ</a:t>
          </a:r>
          <a:endParaRPr lang="en-US" sz="2000" dirty="0"/>
        </a:p>
      </dgm:t>
    </dgm:pt>
    <dgm:pt modelId="{8C186EC9-7E99-504C-BD74-D03FD89B7C9B}" type="parTrans" cxnId="{5BA5827C-0527-814A-BD52-962C45ADC3D4}">
      <dgm:prSet/>
      <dgm:spPr/>
      <dgm:t>
        <a:bodyPr/>
        <a:lstStyle/>
        <a:p>
          <a:endParaRPr lang="en-US"/>
        </a:p>
      </dgm:t>
    </dgm:pt>
    <dgm:pt modelId="{CEDAAF5D-5FD7-754F-BBEE-3136F4A5F1C6}" type="sibTrans" cxnId="{5BA5827C-0527-814A-BD52-962C45ADC3D4}">
      <dgm:prSet/>
      <dgm:spPr/>
      <dgm:t>
        <a:bodyPr/>
        <a:lstStyle/>
        <a:p>
          <a:endParaRPr lang="en-US"/>
        </a:p>
      </dgm:t>
    </dgm:pt>
    <dgm:pt modelId="{C848380D-6585-6142-81A6-364C6DDC496F}">
      <dgm:prSet phldrT="[Text]" custT="1"/>
      <dgm:spPr/>
      <dgm:t>
        <a:bodyPr/>
        <a:lstStyle/>
        <a:p>
          <a:r>
            <a:rPr lang="en-US" sz="2000" dirty="0" err="1" smtClean="0"/>
            <a:t>Jurisdikcijska</a:t>
          </a:r>
          <a:r>
            <a:rPr lang="en-US" sz="2000" dirty="0" smtClean="0"/>
            <a:t> </a:t>
          </a:r>
          <a:r>
            <a:rPr lang="en-US" sz="2000" dirty="0" err="1" smtClean="0"/>
            <a:t>norma</a:t>
          </a:r>
          <a:r>
            <a:rPr lang="en-US" sz="2000" dirty="0" smtClean="0"/>
            <a:t> ZORZ </a:t>
          </a:r>
          <a:r>
            <a:rPr lang="en-US" sz="2000" dirty="0" smtClean="0">
              <a:solidFill>
                <a:srgbClr val="FF0000"/>
              </a:solidFill>
            </a:rPr>
            <a:t>ne </a:t>
          </a:r>
          <a:r>
            <a:rPr lang="en-US" sz="2000" dirty="0" err="1" smtClean="0">
              <a:solidFill>
                <a:srgbClr val="FF0000"/>
              </a:solidFill>
            </a:rPr>
            <a:t>odgovara</a:t>
          </a:r>
          <a:r>
            <a:rPr lang="en-US" sz="2000" dirty="0" smtClean="0">
              <a:solidFill>
                <a:srgbClr val="FF0000"/>
              </a:solidFill>
            </a:rPr>
            <a:t> </a:t>
          </a:r>
          <a:r>
            <a:rPr lang="en-US" sz="2000" dirty="0" err="1" smtClean="0"/>
            <a:t>sastavnicama</a:t>
          </a:r>
          <a:r>
            <a:rPr lang="en-US" sz="2000" dirty="0" smtClean="0"/>
            <a:t> </a:t>
          </a:r>
          <a:r>
            <a:rPr lang="en-US" sz="2000" dirty="0" err="1" smtClean="0"/>
            <a:t>univerzalne</a:t>
          </a:r>
          <a:r>
            <a:rPr lang="en-US" sz="2000" dirty="0" smtClean="0"/>
            <a:t> </a:t>
          </a:r>
          <a:r>
            <a:rPr lang="en-US" sz="2000" dirty="0" err="1" smtClean="0"/>
            <a:t>jurisdikcije</a:t>
          </a:r>
          <a:endParaRPr lang="en-US" sz="2000" dirty="0"/>
        </a:p>
      </dgm:t>
    </dgm:pt>
    <dgm:pt modelId="{D7F532FF-CE9E-BA42-853E-1452E13206C8}" type="parTrans" cxnId="{5E5F015F-062E-7D4D-8BD1-E60934996828}">
      <dgm:prSet/>
      <dgm:spPr/>
      <dgm:t>
        <a:bodyPr/>
        <a:lstStyle/>
        <a:p>
          <a:endParaRPr lang="en-US"/>
        </a:p>
      </dgm:t>
    </dgm:pt>
    <dgm:pt modelId="{1DBF8C63-A7E5-294E-BC90-FEC4F0A3BA4D}" type="sibTrans" cxnId="{5E5F015F-062E-7D4D-8BD1-E60934996828}">
      <dgm:prSet/>
      <dgm:spPr/>
      <dgm:t>
        <a:bodyPr/>
        <a:lstStyle/>
        <a:p>
          <a:endParaRPr lang="en-US"/>
        </a:p>
      </dgm:t>
    </dgm:pt>
    <dgm:pt modelId="{241DB66E-EF68-D24E-8A8B-8CD843123377}" type="pres">
      <dgm:prSet presAssocID="{30B3795C-B625-7549-B09C-B7C49958EB5F}" presName="CompostProcess" presStyleCnt="0">
        <dgm:presLayoutVars>
          <dgm:dir/>
          <dgm:resizeHandles val="exact"/>
        </dgm:presLayoutVars>
      </dgm:prSet>
      <dgm:spPr/>
    </dgm:pt>
    <dgm:pt modelId="{DACF499A-9670-D447-9E37-29D066A0ADEE}" type="pres">
      <dgm:prSet presAssocID="{30B3795C-B625-7549-B09C-B7C49958EB5F}" presName="arrow" presStyleLbl="bgShp" presStyleIdx="0" presStyleCnt="1"/>
      <dgm:spPr/>
    </dgm:pt>
    <dgm:pt modelId="{871621E9-1384-9043-BA88-DEB6DD2059B4}" type="pres">
      <dgm:prSet presAssocID="{30B3795C-B625-7549-B09C-B7C49958EB5F}" presName="linearProcess" presStyleCnt="0"/>
      <dgm:spPr/>
    </dgm:pt>
    <dgm:pt modelId="{111F7955-0256-374D-8D6D-99FEE5537B15}" type="pres">
      <dgm:prSet presAssocID="{9C93F94A-E6BB-4D40-98A9-202F9F52A859}" presName="textNode" presStyleLbl="node1" presStyleIdx="0" presStyleCnt="3">
        <dgm:presLayoutVars>
          <dgm:bulletEnabled val="1"/>
        </dgm:presLayoutVars>
      </dgm:prSet>
      <dgm:spPr/>
      <dgm:t>
        <a:bodyPr/>
        <a:lstStyle/>
        <a:p>
          <a:endParaRPr lang="en-US"/>
        </a:p>
      </dgm:t>
    </dgm:pt>
    <dgm:pt modelId="{E5751369-09F3-D84E-B45A-E071634AFD91}" type="pres">
      <dgm:prSet presAssocID="{60CD9FE4-0045-9F4E-A857-B50E8E174C61}" presName="sibTrans" presStyleCnt="0"/>
      <dgm:spPr/>
    </dgm:pt>
    <dgm:pt modelId="{56FC505B-CE7E-F245-86FB-8F3578B54B1A}" type="pres">
      <dgm:prSet presAssocID="{18669CEF-4476-B14E-84B2-2605F10AFB4C}" presName="textNode" presStyleLbl="node1" presStyleIdx="1" presStyleCnt="3">
        <dgm:presLayoutVars>
          <dgm:bulletEnabled val="1"/>
        </dgm:presLayoutVars>
      </dgm:prSet>
      <dgm:spPr/>
      <dgm:t>
        <a:bodyPr/>
        <a:lstStyle/>
        <a:p>
          <a:endParaRPr lang="en-US"/>
        </a:p>
      </dgm:t>
    </dgm:pt>
    <dgm:pt modelId="{DA0AA49C-5E43-D44B-AC09-B3EFD460A5FE}" type="pres">
      <dgm:prSet presAssocID="{CEDAAF5D-5FD7-754F-BBEE-3136F4A5F1C6}" presName="sibTrans" presStyleCnt="0"/>
      <dgm:spPr/>
    </dgm:pt>
    <dgm:pt modelId="{F8778CD5-E60B-DB41-8176-B298A9AB91A4}" type="pres">
      <dgm:prSet presAssocID="{C848380D-6585-6142-81A6-364C6DDC496F}" presName="textNode" presStyleLbl="node1" presStyleIdx="2" presStyleCnt="3">
        <dgm:presLayoutVars>
          <dgm:bulletEnabled val="1"/>
        </dgm:presLayoutVars>
      </dgm:prSet>
      <dgm:spPr/>
      <dgm:t>
        <a:bodyPr/>
        <a:lstStyle/>
        <a:p>
          <a:endParaRPr lang="en-US"/>
        </a:p>
      </dgm:t>
    </dgm:pt>
  </dgm:ptLst>
  <dgm:cxnLst>
    <dgm:cxn modelId="{60C130E2-28F6-274D-9CC7-9DAED72B5C64}" srcId="{30B3795C-B625-7549-B09C-B7C49958EB5F}" destId="{9C93F94A-E6BB-4D40-98A9-202F9F52A859}" srcOrd="0" destOrd="0" parTransId="{CAF515C7-0FB0-A143-9C73-4356740B8A2F}" sibTransId="{60CD9FE4-0045-9F4E-A857-B50E8E174C61}"/>
    <dgm:cxn modelId="{40ABAEDB-006F-AF47-8C86-AD369991DD12}" type="presOf" srcId="{C848380D-6585-6142-81A6-364C6DDC496F}" destId="{F8778CD5-E60B-DB41-8176-B298A9AB91A4}" srcOrd="0" destOrd="0" presId="urn:microsoft.com/office/officeart/2005/8/layout/hProcess9"/>
    <dgm:cxn modelId="{4302C837-8708-9149-8DCB-91EEB9667D36}" type="presOf" srcId="{18669CEF-4476-B14E-84B2-2605F10AFB4C}" destId="{56FC505B-CE7E-F245-86FB-8F3578B54B1A}" srcOrd="0" destOrd="0" presId="urn:microsoft.com/office/officeart/2005/8/layout/hProcess9"/>
    <dgm:cxn modelId="{0CB5012D-EF64-5E4D-92AA-703945EB6B6B}" type="presOf" srcId="{9C93F94A-E6BB-4D40-98A9-202F9F52A859}" destId="{111F7955-0256-374D-8D6D-99FEE5537B15}" srcOrd="0" destOrd="0" presId="urn:microsoft.com/office/officeart/2005/8/layout/hProcess9"/>
    <dgm:cxn modelId="{77543A43-1C27-3344-9054-0ECB9447F50C}" type="presOf" srcId="{30B3795C-B625-7549-B09C-B7C49958EB5F}" destId="{241DB66E-EF68-D24E-8A8B-8CD843123377}" srcOrd="0" destOrd="0" presId="urn:microsoft.com/office/officeart/2005/8/layout/hProcess9"/>
    <dgm:cxn modelId="{5E5F015F-062E-7D4D-8BD1-E60934996828}" srcId="{30B3795C-B625-7549-B09C-B7C49958EB5F}" destId="{C848380D-6585-6142-81A6-364C6DDC496F}" srcOrd="2" destOrd="0" parTransId="{D7F532FF-CE9E-BA42-853E-1452E13206C8}" sibTransId="{1DBF8C63-A7E5-294E-BC90-FEC4F0A3BA4D}"/>
    <dgm:cxn modelId="{5BA5827C-0527-814A-BD52-962C45ADC3D4}" srcId="{30B3795C-B625-7549-B09C-B7C49958EB5F}" destId="{18669CEF-4476-B14E-84B2-2605F10AFB4C}" srcOrd="1" destOrd="0" parTransId="{8C186EC9-7E99-504C-BD74-D03FD89B7C9B}" sibTransId="{CEDAAF5D-5FD7-754F-BBEE-3136F4A5F1C6}"/>
    <dgm:cxn modelId="{7CCBE044-C876-7445-AC77-67FE615F1D6F}" type="presParOf" srcId="{241DB66E-EF68-D24E-8A8B-8CD843123377}" destId="{DACF499A-9670-D447-9E37-29D066A0ADEE}" srcOrd="0" destOrd="0" presId="urn:microsoft.com/office/officeart/2005/8/layout/hProcess9"/>
    <dgm:cxn modelId="{E3929895-5D58-784A-A5C9-409A3878C73F}" type="presParOf" srcId="{241DB66E-EF68-D24E-8A8B-8CD843123377}" destId="{871621E9-1384-9043-BA88-DEB6DD2059B4}" srcOrd="1" destOrd="0" presId="urn:microsoft.com/office/officeart/2005/8/layout/hProcess9"/>
    <dgm:cxn modelId="{DBDA3DB9-A195-BA4C-B6FC-6FD423269A92}" type="presParOf" srcId="{871621E9-1384-9043-BA88-DEB6DD2059B4}" destId="{111F7955-0256-374D-8D6D-99FEE5537B15}" srcOrd="0" destOrd="0" presId="urn:microsoft.com/office/officeart/2005/8/layout/hProcess9"/>
    <dgm:cxn modelId="{79B0EDCB-F67C-5E46-B11B-95218C164485}" type="presParOf" srcId="{871621E9-1384-9043-BA88-DEB6DD2059B4}" destId="{E5751369-09F3-D84E-B45A-E071634AFD91}" srcOrd="1" destOrd="0" presId="urn:microsoft.com/office/officeart/2005/8/layout/hProcess9"/>
    <dgm:cxn modelId="{063BC594-DF47-B542-A60E-10E6D7412EE3}" type="presParOf" srcId="{871621E9-1384-9043-BA88-DEB6DD2059B4}" destId="{56FC505B-CE7E-F245-86FB-8F3578B54B1A}" srcOrd="2" destOrd="0" presId="urn:microsoft.com/office/officeart/2005/8/layout/hProcess9"/>
    <dgm:cxn modelId="{96E8BF47-6DAA-7142-A805-D4E04413A90A}" type="presParOf" srcId="{871621E9-1384-9043-BA88-DEB6DD2059B4}" destId="{DA0AA49C-5E43-D44B-AC09-B3EFD460A5FE}" srcOrd="3" destOrd="0" presId="urn:microsoft.com/office/officeart/2005/8/layout/hProcess9"/>
    <dgm:cxn modelId="{D4AB3B2B-43D6-CE47-88C9-6082605E6430}" type="presParOf" srcId="{871621E9-1384-9043-BA88-DEB6DD2059B4}" destId="{F8778CD5-E60B-DB41-8176-B298A9AB91A4}"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E2BCF62-85AC-C14D-8675-5728AA1603A4}" type="doc">
      <dgm:prSet loTypeId="urn:microsoft.com/office/officeart/2009/3/layout/StepUpProcess" loCatId="" qsTypeId="urn:microsoft.com/office/officeart/2005/8/quickstyle/simple4" qsCatId="simple" csTypeId="urn:microsoft.com/office/officeart/2005/8/colors/accent1_2" csCatId="accent1" phldr="1"/>
      <dgm:spPr/>
      <dgm:t>
        <a:bodyPr/>
        <a:lstStyle/>
        <a:p>
          <a:endParaRPr lang="en-US"/>
        </a:p>
      </dgm:t>
    </dgm:pt>
    <dgm:pt modelId="{D2DF4504-6808-BF4C-8704-26CA88DFD776}">
      <dgm:prSet phldrT="[Text]" custT="1"/>
      <dgm:spPr/>
      <dgm:t>
        <a:bodyPr/>
        <a:lstStyle/>
        <a:p>
          <a:r>
            <a:rPr lang="en-US" sz="2000" dirty="0" smtClean="0"/>
            <a:t>O</a:t>
          </a:r>
          <a:r>
            <a:rPr lang="en-US" sz="2000" baseline="0" dirty="0" smtClean="0"/>
            <a:t> </a:t>
          </a:r>
          <a:r>
            <a:rPr lang="en-US" sz="2000" baseline="0" dirty="0" err="1" smtClean="0"/>
            <a:t>kojem</a:t>
          </a:r>
          <a:r>
            <a:rPr lang="en-US" sz="2000" baseline="0" dirty="0" smtClean="0"/>
            <a:t>/</a:t>
          </a:r>
          <a:r>
            <a:rPr lang="en-US" sz="2000" baseline="0" dirty="0" err="1" smtClean="0"/>
            <a:t>kakvom</a:t>
          </a:r>
          <a:r>
            <a:rPr lang="en-US" sz="2000" baseline="0" dirty="0" smtClean="0"/>
            <a:t> se </a:t>
          </a:r>
          <a:r>
            <a:rPr lang="en-US" sz="2000" baseline="0" dirty="0" err="1" smtClean="0"/>
            <a:t>jurisdikcijskom</a:t>
          </a:r>
          <a:r>
            <a:rPr lang="en-US" sz="2000" baseline="0" dirty="0" smtClean="0"/>
            <a:t> </a:t>
          </a:r>
          <a:r>
            <a:rPr lang="en-US" sz="2000" baseline="0" dirty="0" err="1" smtClean="0"/>
            <a:t>načelu</a:t>
          </a:r>
          <a:r>
            <a:rPr lang="en-US" sz="2000" baseline="0" dirty="0" smtClean="0"/>
            <a:t> </a:t>
          </a:r>
          <a:r>
            <a:rPr lang="en-US" sz="2000" baseline="0" dirty="0" err="1" smtClean="0"/>
            <a:t>radi</a:t>
          </a:r>
          <a:r>
            <a:rPr lang="en-US" sz="2000" baseline="0" dirty="0" smtClean="0"/>
            <a:t>?</a:t>
          </a:r>
          <a:endParaRPr lang="en-US" sz="2000" dirty="0"/>
        </a:p>
      </dgm:t>
    </dgm:pt>
    <dgm:pt modelId="{C041B9B6-A949-2D49-B098-77782BD3E970}" type="parTrans" cxnId="{338C62AE-ECFD-D041-B274-506D01441B31}">
      <dgm:prSet/>
      <dgm:spPr/>
      <dgm:t>
        <a:bodyPr/>
        <a:lstStyle/>
        <a:p>
          <a:endParaRPr lang="en-US"/>
        </a:p>
      </dgm:t>
    </dgm:pt>
    <dgm:pt modelId="{3CF9EC16-5A44-B94F-9403-849AC6FB1EDE}" type="sibTrans" cxnId="{338C62AE-ECFD-D041-B274-506D01441B31}">
      <dgm:prSet/>
      <dgm:spPr/>
      <dgm:t>
        <a:bodyPr/>
        <a:lstStyle/>
        <a:p>
          <a:endParaRPr lang="en-US"/>
        </a:p>
      </dgm:t>
    </dgm:pt>
    <dgm:pt modelId="{65260135-3BCC-B64D-B71C-0BC627417866}">
      <dgm:prSet phldrT="[Text]" custT="1"/>
      <dgm:spPr/>
      <dgm:t>
        <a:bodyPr/>
        <a:lstStyle/>
        <a:p>
          <a:r>
            <a:rPr lang="en-US" sz="2000" dirty="0" smtClean="0"/>
            <a:t>Da</a:t>
          </a:r>
          <a:r>
            <a:rPr lang="en-US" sz="2000" baseline="0" dirty="0" smtClean="0"/>
            <a:t> li je to </a:t>
          </a:r>
          <a:r>
            <a:rPr lang="en-US" sz="2000" baseline="0" dirty="0" err="1" smtClean="0"/>
            <a:t>načelo</a:t>
          </a:r>
          <a:r>
            <a:rPr lang="en-US" sz="2000" baseline="0" dirty="0" smtClean="0"/>
            <a:t> </a:t>
          </a:r>
          <a:r>
            <a:rPr lang="en-US" sz="2000" baseline="0" dirty="0" err="1" smtClean="0"/>
            <a:t>poznato</a:t>
          </a:r>
          <a:r>
            <a:rPr lang="en-US" sz="2000" baseline="0" dirty="0" smtClean="0"/>
            <a:t> u </a:t>
          </a:r>
          <a:r>
            <a:rPr lang="en-US" sz="2000" baseline="0" dirty="0" err="1" smtClean="0"/>
            <a:t>međunarodnom</a:t>
          </a:r>
          <a:r>
            <a:rPr lang="en-US" sz="2000" baseline="0" dirty="0" smtClean="0"/>
            <a:t> </a:t>
          </a:r>
          <a:r>
            <a:rPr lang="en-US" sz="2000" baseline="0" dirty="0" err="1" smtClean="0"/>
            <a:t>i</a:t>
          </a:r>
          <a:r>
            <a:rPr lang="en-US" sz="2000" baseline="0" dirty="0" smtClean="0"/>
            <a:t> </a:t>
          </a:r>
          <a:r>
            <a:rPr lang="en-US" sz="2000" baseline="0" dirty="0" err="1" smtClean="0"/>
            <a:t>kaznenom</a:t>
          </a:r>
          <a:r>
            <a:rPr lang="en-US" sz="2000" baseline="0" dirty="0" smtClean="0"/>
            <a:t> </a:t>
          </a:r>
          <a:r>
            <a:rPr lang="en-US" sz="2000" baseline="0" dirty="0" err="1" smtClean="0"/>
            <a:t>pravu</a:t>
          </a:r>
          <a:r>
            <a:rPr lang="en-US" sz="2000" baseline="0" dirty="0" smtClean="0"/>
            <a:t>?</a:t>
          </a:r>
          <a:endParaRPr lang="en-US" sz="2000" dirty="0"/>
        </a:p>
      </dgm:t>
    </dgm:pt>
    <dgm:pt modelId="{DB5E6A17-2448-684F-ACDE-41E8083BFC47}" type="parTrans" cxnId="{ABB93BB4-78B9-AC48-B63D-9EEC97F4301F}">
      <dgm:prSet/>
      <dgm:spPr/>
      <dgm:t>
        <a:bodyPr/>
        <a:lstStyle/>
        <a:p>
          <a:endParaRPr lang="en-US"/>
        </a:p>
      </dgm:t>
    </dgm:pt>
    <dgm:pt modelId="{F58F87BC-E3AA-2244-A3A7-FF1D4BCCB9E1}" type="sibTrans" cxnId="{ABB93BB4-78B9-AC48-B63D-9EEC97F4301F}">
      <dgm:prSet/>
      <dgm:spPr/>
      <dgm:t>
        <a:bodyPr/>
        <a:lstStyle/>
        <a:p>
          <a:endParaRPr lang="en-US"/>
        </a:p>
      </dgm:t>
    </dgm:pt>
    <dgm:pt modelId="{67EDAA6B-F317-8E47-AC4A-17518EF6DE8B}">
      <dgm:prSet phldrT="[Text]" custT="1"/>
      <dgm:spPr/>
      <dgm:t>
        <a:bodyPr/>
        <a:lstStyle/>
        <a:p>
          <a:r>
            <a:rPr lang="en-US" sz="2000" dirty="0" smtClean="0"/>
            <a:t>Da li je to </a:t>
          </a:r>
          <a:r>
            <a:rPr lang="en-US" sz="2000" dirty="0" err="1" smtClean="0"/>
            <a:t>načelo</a:t>
          </a:r>
          <a:r>
            <a:rPr lang="en-US" sz="2000" dirty="0" smtClean="0"/>
            <a:t> </a:t>
          </a:r>
          <a:r>
            <a:rPr lang="en-US" sz="2000" dirty="0" err="1" smtClean="0"/>
            <a:t>Srbiji</a:t>
          </a:r>
          <a:r>
            <a:rPr lang="en-US" sz="2000" baseline="0" dirty="0" smtClean="0"/>
            <a:t> </a:t>
          </a:r>
          <a:r>
            <a:rPr lang="en-US" sz="2000" baseline="0" dirty="0" err="1" smtClean="0"/>
            <a:t>potrebno</a:t>
          </a:r>
          <a:r>
            <a:rPr lang="en-US" sz="2000" baseline="0" dirty="0" smtClean="0"/>
            <a:t> </a:t>
          </a:r>
          <a:r>
            <a:rPr lang="en-US" sz="2000" baseline="0" dirty="0" err="1" smtClean="0"/>
            <a:t>za</a:t>
          </a:r>
          <a:r>
            <a:rPr lang="en-US" sz="2000" baseline="0" dirty="0" smtClean="0"/>
            <a:t> </a:t>
          </a:r>
          <a:r>
            <a:rPr lang="en-US" sz="2000" baseline="0" dirty="0" err="1" smtClean="0"/>
            <a:t>suđenje</a:t>
          </a:r>
          <a:r>
            <a:rPr lang="en-US" sz="2000" baseline="0" dirty="0" smtClean="0"/>
            <a:t> </a:t>
          </a:r>
          <a:r>
            <a:rPr lang="en-US" sz="2000" baseline="0" dirty="0" err="1" smtClean="0"/>
            <a:t>osobama</a:t>
          </a:r>
          <a:r>
            <a:rPr lang="en-US" sz="2000" baseline="0" dirty="0" smtClean="0"/>
            <a:t> </a:t>
          </a:r>
          <a:r>
            <a:rPr lang="en-US" sz="2000" baseline="0" dirty="0" err="1" smtClean="0"/>
            <a:t>osumnjičenim</a:t>
          </a:r>
          <a:r>
            <a:rPr lang="en-US" sz="2000" baseline="0" dirty="0" smtClean="0"/>
            <a:t> </a:t>
          </a:r>
          <a:r>
            <a:rPr lang="en-US" sz="2000" baseline="0" dirty="0" err="1" smtClean="0"/>
            <a:t>za</a:t>
          </a:r>
          <a:r>
            <a:rPr lang="en-US" sz="2000" baseline="0" dirty="0" smtClean="0"/>
            <a:t> </a:t>
          </a:r>
          <a:r>
            <a:rPr lang="en-US" sz="2000" baseline="0" dirty="0" err="1" smtClean="0"/>
            <a:t>ratne</a:t>
          </a:r>
          <a:r>
            <a:rPr lang="en-US" sz="2000" baseline="0" dirty="0" smtClean="0"/>
            <a:t> </a:t>
          </a:r>
          <a:r>
            <a:rPr lang="en-US" sz="2000" baseline="0" dirty="0" err="1" smtClean="0"/>
            <a:t>zločine</a:t>
          </a:r>
          <a:r>
            <a:rPr lang="en-US" sz="2000" baseline="0" dirty="0" smtClean="0"/>
            <a:t>?</a:t>
          </a:r>
          <a:endParaRPr lang="en-US" sz="2000" dirty="0" smtClean="0"/>
        </a:p>
      </dgm:t>
    </dgm:pt>
    <dgm:pt modelId="{F6FACE33-8A0A-7247-95C3-0EB58994B4E5}" type="parTrans" cxnId="{5D84CC3D-86AB-E641-B446-4F71FC162574}">
      <dgm:prSet/>
      <dgm:spPr/>
      <dgm:t>
        <a:bodyPr/>
        <a:lstStyle/>
        <a:p>
          <a:endParaRPr lang="en-US"/>
        </a:p>
      </dgm:t>
    </dgm:pt>
    <dgm:pt modelId="{F3BAC1F0-F3FE-1C4B-B4B1-B75AAE339660}" type="sibTrans" cxnId="{5D84CC3D-86AB-E641-B446-4F71FC162574}">
      <dgm:prSet/>
      <dgm:spPr/>
      <dgm:t>
        <a:bodyPr/>
        <a:lstStyle/>
        <a:p>
          <a:endParaRPr lang="en-US"/>
        </a:p>
      </dgm:t>
    </dgm:pt>
    <dgm:pt modelId="{D538ECE4-8611-B346-B412-2AD815D55EB7}" type="pres">
      <dgm:prSet presAssocID="{AE2BCF62-85AC-C14D-8675-5728AA1603A4}" presName="rootnode" presStyleCnt="0">
        <dgm:presLayoutVars>
          <dgm:chMax/>
          <dgm:chPref/>
          <dgm:dir/>
          <dgm:animLvl val="lvl"/>
        </dgm:presLayoutVars>
      </dgm:prSet>
      <dgm:spPr/>
      <dgm:t>
        <a:bodyPr/>
        <a:lstStyle/>
        <a:p>
          <a:endParaRPr lang="en-US"/>
        </a:p>
      </dgm:t>
    </dgm:pt>
    <dgm:pt modelId="{D115FEB7-18CD-F640-877B-CFE7450A3112}" type="pres">
      <dgm:prSet presAssocID="{D2DF4504-6808-BF4C-8704-26CA88DFD776}" presName="composite" presStyleCnt="0"/>
      <dgm:spPr/>
    </dgm:pt>
    <dgm:pt modelId="{9E4FDBF1-5607-0F46-8FD7-33818A5C5485}" type="pres">
      <dgm:prSet presAssocID="{D2DF4504-6808-BF4C-8704-26CA88DFD776}" presName="LShape" presStyleLbl="alignNode1" presStyleIdx="0" presStyleCnt="5"/>
      <dgm:spPr/>
    </dgm:pt>
    <dgm:pt modelId="{75E41000-F4CE-4944-B320-9CFB1EA4105E}" type="pres">
      <dgm:prSet presAssocID="{D2DF4504-6808-BF4C-8704-26CA88DFD776}" presName="ParentText" presStyleLbl="revTx" presStyleIdx="0" presStyleCnt="3">
        <dgm:presLayoutVars>
          <dgm:chMax val="0"/>
          <dgm:chPref val="0"/>
          <dgm:bulletEnabled val="1"/>
        </dgm:presLayoutVars>
      </dgm:prSet>
      <dgm:spPr/>
      <dgm:t>
        <a:bodyPr/>
        <a:lstStyle/>
        <a:p>
          <a:endParaRPr lang="en-US"/>
        </a:p>
      </dgm:t>
    </dgm:pt>
    <dgm:pt modelId="{56D5D3B7-229A-0845-9B6C-BF80E1CDC2EC}" type="pres">
      <dgm:prSet presAssocID="{D2DF4504-6808-BF4C-8704-26CA88DFD776}" presName="Triangle" presStyleLbl="alignNode1" presStyleIdx="1" presStyleCnt="5"/>
      <dgm:spPr/>
    </dgm:pt>
    <dgm:pt modelId="{8E39773C-BE59-9047-8546-D562593963D2}" type="pres">
      <dgm:prSet presAssocID="{3CF9EC16-5A44-B94F-9403-849AC6FB1EDE}" presName="sibTrans" presStyleCnt="0"/>
      <dgm:spPr/>
    </dgm:pt>
    <dgm:pt modelId="{0E8D4AAD-E3D0-984D-9DB9-0BC8533704C9}" type="pres">
      <dgm:prSet presAssocID="{3CF9EC16-5A44-B94F-9403-849AC6FB1EDE}" presName="space" presStyleCnt="0"/>
      <dgm:spPr/>
    </dgm:pt>
    <dgm:pt modelId="{DF8C7D1C-C863-794F-9AF2-29D359A89E55}" type="pres">
      <dgm:prSet presAssocID="{65260135-3BCC-B64D-B71C-0BC627417866}" presName="composite" presStyleCnt="0"/>
      <dgm:spPr/>
    </dgm:pt>
    <dgm:pt modelId="{14590E5D-55BB-4541-89C5-C8A2E4CAEFEC}" type="pres">
      <dgm:prSet presAssocID="{65260135-3BCC-B64D-B71C-0BC627417866}" presName="LShape" presStyleLbl="alignNode1" presStyleIdx="2" presStyleCnt="5"/>
      <dgm:spPr/>
    </dgm:pt>
    <dgm:pt modelId="{323E2119-59BD-584C-A972-2F85B3491C99}" type="pres">
      <dgm:prSet presAssocID="{65260135-3BCC-B64D-B71C-0BC627417866}" presName="ParentText" presStyleLbl="revTx" presStyleIdx="1" presStyleCnt="3">
        <dgm:presLayoutVars>
          <dgm:chMax val="0"/>
          <dgm:chPref val="0"/>
          <dgm:bulletEnabled val="1"/>
        </dgm:presLayoutVars>
      </dgm:prSet>
      <dgm:spPr/>
      <dgm:t>
        <a:bodyPr/>
        <a:lstStyle/>
        <a:p>
          <a:endParaRPr lang="en-US"/>
        </a:p>
      </dgm:t>
    </dgm:pt>
    <dgm:pt modelId="{CB397ABD-555E-C645-97C2-170E872B2BD5}" type="pres">
      <dgm:prSet presAssocID="{65260135-3BCC-B64D-B71C-0BC627417866}" presName="Triangle" presStyleLbl="alignNode1" presStyleIdx="3" presStyleCnt="5"/>
      <dgm:spPr/>
    </dgm:pt>
    <dgm:pt modelId="{A9544878-EDEC-8342-A095-4ABF0DE94C52}" type="pres">
      <dgm:prSet presAssocID="{F58F87BC-E3AA-2244-A3A7-FF1D4BCCB9E1}" presName="sibTrans" presStyleCnt="0"/>
      <dgm:spPr/>
    </dgm:pt>
    <dgm:pt modelId="{3EBCAE42-E7A6-D54D-BD1A-BF66BEB670B3}" type="pres">
      <dgm:prSet presAssocID="{F58F87BC-E3AA-2244-A3A7-FF1D4BCCB9E1}" presName="space" presStyleCnt="0"/>
      <dgm:spPr/>
    </dgm:pt>
    <dgm:pt modelId="{815A4B11-C976-4844-A0FF-2D0FB8A469E6}" type="pres">
      <dgm:prSet presAssocID="{67EDAA6B-F317-8E47-AC4A-17518EF6DE8B}" presName="composite" presStyleCnt="0"/>
      <dgm:spPr/>
    </dgm:pt>
    <dgm:pt modelId="{2A5EB1D8-8BB8-0542-B27D-5EF3FB820EB9}" type="pres">
      <dgm:prSet presAssocID="{67EDAA6B-F317-8E47-AC4A-17518EF6DE8B}" presName="LShape" presStyleLbl="alignNode1" presStyleIdx="4" presStyleCnt="5"/>
      <dgm:spPr/>
    </dgm:pt>
    <dgm:pt modelId="{CEADE1DF-CDEE-6647-9313-360139CFE0CF}" type="pres">
      <dgm:prSet presAssocID="{67EDAA6B-F317-8E47-AC4A-17518EF6DE8B}" presName="ParentText" presStyleLbl="revTx" presStyleIdx="2" presStyleCnt="3">
        <dgm:presLayoutVars>
          <dgm:chMax val="0"/>
          <dgm:chPref val="0"/>
          <dgm:bulletEnabled val="1"/>
        </dgm:presLayoutVars>
      </dgm:prSet>
      <dgm:spPr/>
      <dgm:t>
        <a:bodyPr/>
        <a:lstStyle/>
        <a:p>
          <a:endParaRPr lang="en-US"/>
        </a:p>
      </dgm:t>
    </dgm:pt>
  </dgm:ptLst>
  <dgm:cxnLst>
    <dgm:cxn modelId="{338C62AE-ECFD-D041-B274-506D01441B31}" srcId="{AE2BCF62-85AC-C14D-8675-5728AA1603A4}" destId="{D2DF4504-6808-BF4C-8704-26CA88DFD776}" srcOrd="0" destOrd="0" parTransId="{C041B9B6-A949-2D49-B098-77782BD3E970}" sibTransId="{3CF9EC16-5A44-B94F-9403-849AC6FB1EDE}"/>
    <dgm:cxn modelId="{E09D425F-2CF8-C14A-8581-247B2162BF2C}" type="presOf" srcId="{67EDAA6B-F317-8E47-AC4A-17518EF6DE8B}" destId="{CEADE1DF-CDEE-6647-9313-360139CFE0CF}" srcOrd="0" destOrd="0" presId="urn:microsoft.com/office/officeart/2009/3/layout/StepUpProcess"/>
    <dgm:cxn modelId="{DC8775AD-815C-BB4F-88C5-3A7EBB14268A}" type="presOf" srcId="{65260135-3BCC-B64D-B71C-0BC627417866}" destId="{323E2119-59BD-584C-A972-2F85B3491C99}" srcOrd="0" destOrd="0" presId="urn:microsoft.com/office/officeart/2009/3/layout/StepUpProcess"/>
    <dgm:cxn modelId="{A92DB4FD-C31A-D04A-B44F-966C0E2B2FC1}" type="presOf" srcId="{D2DF4504-6808-BF4C-8704-26CA88DFD776}" destId="{75E41000-F4CE-4944-B320-9CFB1EA4105E}" srcOrd="0" destOrd="0" presId="urn:microsoft.com/office/officeart/2009/3/layout/StepUpProcess"/>
    <dgm:cxn modelId="{5F4E2AA2-E0F8-3643-87B2-D970200B13E4}" type="presOf" srcId="{AE2BCF62-85AC-C14D-8675-5728AA1603A4}" destId="{D538ECE4-8611-B346-B412-2AD815D55EB7}" srcOrd="0" destOrd="0" presId="urn:microsoft.com/office/officeart/2009/3/layout/StepUpProcess"/>
    <dgm:cxn modelId="{ABB93BB4-78B9-AC48-B63D-9EEC97F4301F}" srcId="{AE2BCF62-85AC-C14D-8675-5728AA1603A4}" destId="{65260135-3BCC-B64D-B71C-0BC627417866}" srcOrd="1" destOrd="0" parTransId="{DB5E6A17-2448-684F-ACDE-41E8083BFC47}" sibTransId="{F58F87BC-E3AA-2244-A3A7-FF1D4BCCB9E1}"/>
    <dgm:cxn modelId="{5D84CC3D-86AB-E641-B446-4F71FC162574}" srcId="{AE2BCF62-85AC-C14D-8675-5728AA1603A4}" destId="{67EDAA6B-F317-8E47-AC4A-17518EF6DE8B}" srcOrd="2" destOrd="0" parTransId="{F6FACE33-8A0A-7247-95C3-0EB58994B4E5}" sibTransId="{F3BAC1F0-F3FE-1C4B-B4B1-B75AAE339660}"/>
    <dgm:cxn modelId="{3457CB3E-F454-0144-B929-62F65BED4BD5}" type="presParOf" srcId="{D538ECE4-8611-B346-B412-2AD815D55EB7}" destId="{D115FEB7-18CD-F640-877B-CFE7450A3112}" srcOrd="0" destOrd="0" presId="urn:microsoft.com/office/officeart/2009/3/layout/StepUpProcess"/>
    <dgm:cxn modelId="{B1DFC0C0-9A6B-E94B-8BB8-A484DD8532C0}" type="presParOf" srcId="{D115FEB7-18CD-F640-877B-CFE7450A3112}" destId="{9E4FDBF1-5607-0F46-8FD7-33818A5C5485}" srcOrd="0" destOrd="0" presId="urn:microsoft.com/office/officeart/2009/3/layout/StepUpProcess"/>
    <dgm:cxn modelId="{3832F31C-B702-7740-944C-5F9ABB71539B}" type="presParOf" srcId="{D115FEB7-18CD-F640-877B-CFE7450A3112}" destId="{75E41000-F4CE-4944-B320-9CFB1EA4105E}" srcOrd="1" destOrd="0" presId="urn:microsoft.com/office/officeart/2009/3/layout/StepUpProcess"/>
    <dgm:cxn modelId="{0646B7D2-2F39-A040-A633-0F9AF9E104C1}" type="presParOf" srcId="{D115FEB7-18CD-F640-877B-CFE7450A3112}" destId="{56D5D3B7-229A-0845-9B6C-BF80E1CDC2EC}" srcOrd="2" destOrd="0" presId="urn:microsoft.com/office/officeart/2009/3/layout/StepUpProcess"/>
    <dgm:cxn modelId="{9C599700-98A5-4A44-BAA3-98ACB71B27A6}" type="presParOf" srcId="{D538ECE4-8611-B346-B412-2AD815D55EB7}" destId="{8E39773C-BE59-9047-8546-D562593963D2}" srcOrd="1" destOrd="0" presId="urn:microsoft.com/office/officeart/2009/3/layout/StepUpProcess"/>
    <dgm:cxn modelId="{A5E1651B-F9A5-724E-8936-D9D58232707D}" type="presParOf" srcId="{8E39773C-BE59-9047-8546-D562593963D2}" destId="{0E8D4AAD-E3D0-984D-9DB9-0BC8533704C9}" srcOrd="0" destOrd="0" presId="urn:microsoft.com/office/officeart/2009/3/layout/StepUpProcess"/>
    <dgm:cxn modelId="{4B4E5983-D578-8844-9466-240679033096}" type="presParOf" srcId="{D538ECE4-8611-B346-B412-2AD815D55EB7}" destId="{DF8C7D1C-C863-794F-9AF2-29D359A89E55}" srcOrd="2" destOrd="0" presId="urn:microsoft.com/office/officeart/2009/3/layout/StepUpProcess"/>
    <dgm:cxn modelId="{B6DB4DFA-BC7C-EC4B-B6C6-CE0BD539EC92}" type="presParOf" srcId="{DF8C7D1C-C863-794F-9AF2-29D359A89E55}" destId="{14590E5D-55BB-4541-89C5-C8A2E4CAEFEC}" srcOrd="0" destOrd="0" presId="urn:microsoft.com/office/officeart/2009/3/layout/StepUpProcess"/>
    <dgm:cxn modelId="{4BFF7564-8473-2848-B40D-513DBF46032D}" type="presParOf" srcId="{DF8C7D1C-C863-794F-9AF2-29D359A89E55}" destId="{323E2119-59BD-584C-A972-2F85B3491C99}" srcOrd="1" destOrd="0" presId="urn:microsoft.com/office/officeart/2009/3/layout/StepUpProcess"/>
    <dgm:cxn modelId="{F888333C-B6BF-3741-A303-D78C3466DCB3}" type="presParOf" srcId="{DF8C7D1C-C863-794F-9AF2-29D359A89E55}" destId="{CB397ABD-555E-C645-97C2-170E872B2BD5}" srcOrd="2" destOrd="0" presId="urn:microsoft.com/office/officeart/2009/3/layout/StepUpProcess"/>
    <dgm:cxn modelId="{5B747BA5-6ACF-5640-BDEA-058DA31F7A1E}" type="presParOf" srcId="{D538ECE4-8611-B346-B412-2AD815D55EB7}" destId="{A9544878-EDEC-8342-A095-4ABF0DE94C52}" srcOrd="3" destOrd="0" presId="urn:microsoft.com/office/officeart/2009/3/layout/StepUpProcess"/>
    <dgm:cxn modelId="{734AA9E3-3E55-714D-B0C0-7D76459D3EA1}" type="presParOf" srcId="{A9544878-EDEC-8342-A095-4ABF0DE94C52}" destId="{3EBCAE42-E7A6-D54D-BD1A-BF66BEB670B3}" srcOrd="0" destOrd="0" presId="urn:microsoft.com/office/officeart/2009/3/layout/StepUpProcess"/>
    <dgm:cxn modelId="{95CC19AA-84DA-664D-8200-63E4DA6220DA}" type="presParOf" srcId="{D538ECE4-8611-B346-B412-2AD815D55EB7}" destId="{815A4B11-C976-4844-A0FF-2D0FB8A469E6}" srcOrd="4" destOrd="0" presId="urn:microsoft.com/office/officeart/2009/3/layout/StepUpProcess"/>
    <dgm:cxn modelId="{73ADF235-29E5-D140-A4B1-A69010870492}" type="presParOf" srcId="{815A4B11-C976-4844-A0FF-2D0FB8A469E6}" destId="{2A5EB1D8-8BB8-0542-B27D-5EF3FB820EB9}" srcOrd="0" destOrd="0" presId="urn:microsoft.com/office/officeart/2009/3/layout/StepUpProcess"/>
    <dgm:cxn modelId="{9479668A-2D97-FD49-A612-811DCE8BB6A9}" type="presParOf" srcId="{815A4B11-C976-4844-A0FF-2D0FB8A469E6}" destId="{CEADE1DF-CDEE-6647-9313-360139CFE0CF}"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95BD9A5-4159-8145-A02C-7BC5D277923D}" type="doc">
      <dgm:prSet loTypeId="urn:microsoft.com/office/officeart/2009/layout/CircleArrowProcess" loCatId="" qsTypeId="urn:microsoft.com/office/officeart/2005/8/quickstyle/simple4" qsCatId="simple" csTypeId="urn:microsoft.com/office/officeart/2005/8/colors/accent1_2" csCatId="accent1" phldr="1"/>
      <dgm:spPr/>
      <dgm:t>
        <a:bodyPr/>
        <a:lstStyle/>
        <a:p>
          <a:endParaRPr lang="en-US"/>
        </a:p>
      </dgm:t>
    </dgm:pt>
    <dgm:pt modelId="{ECA67D63-887F-1948-BEF3-F56DB2F2D551}">
      <dgm:prSet phldrT="[Text]"/>
      <dgm:spPr/>
      <dgm:t>
        <a:bodyPr/>
        <a:lstStyle/>
        <a:p>
          <a:r>
            <a:rPr lang="en-US" dirty="0" err="1" smtClean="0"/>
            <a:t>Teritorijalno</a:t>
          </a:r>
          <a:r>
            <a:rPr lang="en-US" dirty="0" smtClean="0"/>
            <a:t> </a:t>
          </a:r>
          <a:r>
            <a:rPr lang="en-US" dirty="0" err="1" smtClean="0"/>
            <a:t>načelo</a:t>
          </a:r>
          <a:r>
            <a:rPr lang="en-US" dirty="0" smtClean="0"/>
            <a:t> </a:t>
          </a:r>
          <a:endParaRPr lang="en-US" dirty="0"/>
        </a:p>
      </dgm:t>
    </dgm:pt>
    <dgm:pt modelId="{706AED0D-763A-924A-A128-78E53B66D7E2}" type="parTrans" cxnId="{1F0AB143-339F-BA43-BF2A-E38C6F860099}">
      <dgm:prSet/>
      <dgm:spPr/>
      <dgm:t>
        <a:bodyPr/>
        <a:lstStyle/>
        <a:p>
          <a:endParaRPr lang="en-US"/>
        </a:p>
      </dgm:t>
    </dgm:pt>
    <dgm:pt modelId="{1EEA506E-8D22-A947-9129-DC4CCBD58F7C}" type="sibTrans" cxnId="{1F0AB143-339F-BA43-BF2A-E38C6F860099}">
      <dgm:prSet/>
      <dgm:spPr/>
      <dgm:t>
        <a:bodyPr/>
        <a:lstStyle/>
        <a:p>
          <a:endParaRPr lang="en-US"/>
        </a:p>
      </dgm:t>
    </dgm:pt>
    <dgm:pt modelId="{878DB761-B693-9F48-91C4-964748E78C88}">
      <dgm:prSet phldrT="[Text]"/>
      <dgm:spPr/>
      <dgm:t>
        <a:bodyPr/>
        <a:lstStyle/>
        <a:p>
          <a:r>
            <a:rPr lang="en-US" dirty="0" err="1" smtClean="0"/>
            <a:t>Zaštitno</a:t>
          </a:r>
          <a:r>
            <a:rPr lang="en-US" dirty="0" smtClean="0"/>
            <a:t> </a:t>
          </a:r>
          <a:r>
            <a:rPr lang="en-US" dirty="0" err="1" smtClean="0"/>
            <a:t>načelo</a:t>
          </a:r>
          <a:r>
            <a:rPr lang="en-US" dirty="0" smtClean="0"/>
            <a:t> </a:t>
          </a:r>
          <a:endParaRPr lang="en-US" dirty="0"/>
        </a:p>
      </dgm:t>
    </dgm:pt>
    <dgm:pt modelId="{DCB7AD33-B55F-C045-BBBE-171A217143FF}" type="parTrans" cxnId="{41C513D4-E7CA-554D-B06A-1B45D1D824E5}">
      <dgm:prSet/>
      <dgm:spPr/>
      <dgm:t>
        <a:bodyPr/>
        <a:lstStyle/>
        <a:p>
          <a:endParaRPr lang="en-US"/>
        </a:p>
      </dgm:t>
    </dgm:pt>
    <dgm:pt modelId="{8C6497D1-1157-3C4D-A196-D8907ADE5386}" type="sibTrans" cxnId="{41C513D4-E7CA-554D-B06A-1B45D1D824E5}">
      <dgm:prSet/>
      <dgm:spPr/>
      <dgm:t>
        <a:bodyPr/>
        <a:lstStyle/>
        <a:p>
          <a:endParaRPr lang="en-US"/>
        </a:p>
      </dgm:t>
    </dgm:pt>
    <dgm:pt modelId="{A4A8D977-B253-D949-AB11-845D979D58D6}">
      <dgm:prSet phldrT="[Text]"/>
      <dgm:spPr/>
      <dgm:t>
        <a:bodyPr/>
        <a:lstStyle/>
        <a:p>
          <a:r>
            <a:rPr lang="en-US" dirty="0" err="1" smtClean="0"/>
            <a:t>Univerzalno</a:t>
          </a:r>
          <a:r>
            <a:rPr lang="en-US" baseline="0" dirty="0" smtClean="0"/>
            <a:t> </a:t>
          </a:r>
          <a:r>
            <a:rPr lang="en-US" baseline="0" dirty="0" err="1" smtClean="0"/>
            <a:t>načelo</a:t>
          </a:r>
          <a:r>
            <a:rPr lang="en-US" baseline="0" dirty="0" smtClean="0"/>
            <a:t> </a:t>
          </a:r>
          <a:endParaRPr lang="en-US" dirty="0"/>
        </a:p>
      </dgm:t>
    </dgm:pt>
    <dgm:pt modelId="{D39347C4-F4A8-B249-9FF2-88CEFA9CBA67}" type="parTrans" cxnId="{046A1193-06F1-2340-84E3-CBA0B7FE9ECD}">
      <dgm:prSet/>
      <dgm:spPr/>
      <dgm:t>
        <a:bodyPr/>
        <a:lstStyle/>
        <a:p>
          <a:endParaRPr lang="en-US"/>
        </a:p>
      </dgm:t>
    </dgm:pt>
    <dgm:pt modelId="{36ABD399-430C-CF49-AC8E-4FFC1D87702E}" type="sibTrans" cxnId="{046A1193-06F1-2340-84E3-CBA0B7FE9ECD}">
      <dgm:prSet/>
      <dgm:spPr/>
      <dgm:t>
        <a:bodyPr/>
        <a:lstStyle/>
        <a:p>
          <a:endParaRPr lang="en-US"/>
        </a:p>
      </dgm:t>
    </dgm:pt>
    <dgm:pt modelId="{D782E787-366D-6449-A0E9-E1AC58DF44C8}" type="pres">
      <dgm:prSet presAssocID="{C95BD9A5-4159-8145-A02C-7BC5D277923D}" presName="Name0" presStyleCnt="0">
        <dgm:presLayoutVars>
          <dgm:chMax val="7"/>
          <dgm:chPref val="7"/>
          <dgm:dir/>
          <dgm:animLvl val="lvl"/>
        </dgm:presLayoutVars>
      </dgm:prSet>
      <dgm:spPr/>
      <dgm:t>
        <a:bodyPr/>
        <a:lstStyle/>
        <a:p>
          <a:endParaRPr lang="en-US"/>
        </a:p>
      </dgm:t>
    </dgm:pt>
    <dgm:pt modelId="{5DA0E6D8-B0B2-9E4C-9DCE-D18536EDC758}" type="pres">
      <dgm:prSet presAssocID="{ECA67D63-887F-1948-BEF3-F56DB2F2D551}" presName="Accent1" presStyleCnt="0"/>
      <dgm:spPr/>
    </dgm:pt>
    <dgm:pt modelId="{0E24598E-8401-9B49-86D5-0B69F70700D9}" type="pres">
      <dgm:prSet presAssocID="{ECA67D63-887F-1948-BEF3-F56DB2F2D551}" presName="Accent" presStyleLbl="node1" presStyleIdx="0" presStyleCnt="3"/>
      <dgm:spPr/>
    </dgm:pt>
    <dgm:pt modelId="{095B7A36-4295-8A46-8C1C-F79BCC598B48}" type="pres">
      <dgm:prSet presAssocID="{ECA67D63-887F-1948-BEF3-F56DB2F2D551}" presName="Parent1" presStyleLbl="revTx" presStyleIdx="0" presStyleCnt="3">
        <dgm:presLayoutVars>
          <dgm:chMax val="1"/>
          <dgm:chPref val="1"/>
          <dgm:bulletEnabled val="1"/>
        </dgm:presLayoutVars>
      </dgm:prSet>
      <dgm:spPr/>
      <dgm:t>
        <a:bodyPr/>
        <a:lstStyle/>
        <a:p>
          <a:endParaRPr lang="en-US"/>
        </a:p>
      </dgm:t>
    </dgm:pt>
    <dgm:pt modelId="{AA0118E9-950F-1341-812E-9AEFDAB9E51A}" type="pres">
      <dgm:prSet presAssocID="{878DB761-B693-9F48-91C4-964748E78C88}" presName="Accent2" presStyleCnt="0"/>
      <dgm:spPr/>
    </dgm:pt>
    <dgm:pt modelId="{82E731A5-50E6-3F4D-B72A-C39CADF606AF}" type="pres">
      <dgm:prSet presAssocID="{878DB761-B693-9F48-91C4-964748E78C88}" presName="Accent" presStyleLbl="node1" presStyleIdx="1" presStyleCnt="3"/>
      <dgm:spPr/>
    </dgm:pt>
    <dgm:pt modelId="{E1895418-D042-204B-BB0D-6D5B2B4581D4}" type="pres">
      <dgm:prSet presAssocID="{878DB761-B693-9F48-91C4-964748E78C88}" presName="Parent2" presStyleLbl="revTx" presStyleIdx="1" presStyleCnt="3">
        <dgm:presLayoutVars>
          <dgm:chMax val="1"/>
          <dgm:chPref val="1"/>
          <dgm:bulletEnabled val="1"/>
        </dgm:presLayoutVars>
      </dgm:prSet>
      <dgm:spPr/>
      <dgm:t>
        <a:bodyPr/>
        <a:lstStyle/>
        <a:p>
          <a:endParaRPr lang="en-US"/>
        </a:p>
      </dgm:t>
    </dgm:pt>
    <dgm:pt modelId="{4590BE97-3C8A-6246-AA57-9C7ACF6C5EB4}" type="pres">
      <dgm:prSet presAssocID="{A4A8D977-B253-D949-AB11-845D979D58D6}" presName="Accent3" presStyleCnt="0"/>
      <dgm:spPr/>
    </dgm:pt>
    <dgm:pt modelId="{96684BB1-4CC5-234C-BAC7-5314E631A115}" type="pres">
      <dgm:prSet presAssocID="{A4A8D977-B253-D949-AB11-845D979D58D6}" presName="Accent" presStyleLbl="node1" presStyleIdx="2" presStyleCnt="3"/>
      <dgm:spPr/>
    </dgm:pt>
    <dgm:pt modelId="{585DB4E2-466A-D548-85C0-0CE77DE2842E}" type="pres">
      <dgm:prSet presAssocID="{A4A8D977-B253-D949-AB11-845D979D58D6}" presName="Parent3" presStyleLbl="revTx" presStyleIdx="2" presStyleCnt="3">
        <dgm:presLayoutVars>
          <dgm:chMax val="1"/>
          <dgm:chPref val="1"/>
          <dgm:bulletEnabled val="1"/>
        </dgm:presLayoutVars>
      </dgm:prSet>
      <dgm:spPr/>
      <dgm:t>
        <a:bodyPr/>
        <a:lstStyle/>
        <a:p>
          <a:endParaRPr lang="en-US"/>
        </a:p>
      </dgm:t>
    </dgm:pt>
  </dgm:ptLst>
  <dgm:cxnLst>
    <dgm:cxn modelId="{465DE07D-6A68-E946-84D5-27D8C30AD8F9}" type="presOf" srcId="{ECA67D63-887F-1948-BEF3-F56DB2F2D551}" destId="{095B7A36-4295-8A46-8C1C-F79BCC598B48}" srcOrd="0" destOrd="0" presId="urn:microsoft.com/office/officeart/2009/layout/CircleArrowProcess"/>
    <dgm:cxn modelId="{046A1193-06F1-2340-84E3-CBA0B7FE9ECD}" srcId="{C95BD9A5-4159-8145-A02C-7BC5D277923D}" destId="{A4A8D977-B253-D949-AB11-845D979D58D6}" srcOrd="2" destOrd="0" parTransId="{D39347C4-F4A8-B249-9FF2-88CEFA9CBA67}" sibTransId="{36ABD399-430C-CF49-AC8E-4FFC1D87702E}"/>
    <dgm:cxn modelId="{05DF2FC5-874B-164D-9D1E-7BC561FF928D}" type="presOf" srcId="{C95BD9A5-4159-8145-A02C-7BC5D277923D}" destId="{D782E787-366D-6449-A0E9-E1AC58DF44C8}" srcOrd="0" destOrd="0" presId="urn:microsoft.com/office/officeart/2009/layout/CircleArrowProcess"/>
    <dgm:cxn modelId="{D607AAD5-EA3C-014F-9190-30713039FEB1}" type="presOf" srcId="{A4A8D977-B253-D949-AB11-845D979D58D6}" destId="{585DB4E2-466A-D548-85C0-0CE77DE2842E}" srcOrd="0" destOrd="0" presId="urn:microsoft.com/office/officeart/2009/layout/CircleArrowProcess"/>
    <dgm:cxn modelId="{41C513D4-E7CA-554D-B06A-1B45D1D824E5}" srcId="{C95BD9A5-4159-8145-A02C-7BC5D277923D}" destId="{878DB761-B693-9F48-91C4-964748E78C88}" srcOrd="1" destOrd="0" parTransId="{DCB7AD33-B55F-C045-BBBE-171A217143FF}" sibTransId="{8C6497D1-1157-3C4D-A196-D8907ADE5386}"/>
    <dgm:cxn modelId="{1F0AB143-339F-BA43-BF2A-E38C6F860099}" srcId="{C95BD9A5-4159-8145-A02C-7BC5D277923D}" destId="{ECA67D63-887F-1948-BEF3-F56DB2F2D551}" srcOrd="0" destOrd="0" parTransId="{706AED0D-763A-924A-A128-78E53B66D7E2}" sibTransId="{1EEA506E-8D22-A947-9129-DC4CCBD58F7C}"/>
    <dgm:cxn modelId="{504B00CB-0630-324B-8A59-A07787E11914}" type="presOf" srcId="{878DB761-B693-9F48-91C4-964748E78C88}" destId="{E1895418-D042-204B-BB0D-6D5B2B4581D4}" srcOrd="0" destOrd="0" presId="urn:microsoft.com/office/officeart/2009/layout/CircleArrowProcess"/>
    <dgm:cxn modelId="{7501824D-77B1-D644-8BD5-43132463C9D1}" type="presParOf" srcId="{D782E787-366D-6449-A0E9-E1AC58DF44C8}" destId="{5DA0E6D8-B0B2-9E4C-9DCE-D18536EDC758}" srcOrd="0" destOrd="0" presId="urn:microsoft.com/office/officeart/2009/layout/CircleArrowProcess"/>
    <dgm:cxn modelId="{5735BCAA-B83C-434C-B966-CDED1553DB07}" type="presParOf" srcId="{5DA0E6D8-B0B2-9E4C-9DCE-D18536EDC758}" destId="{0E24598E-8401-9B49-86D5-0B69F70700D9}" srcOrd="0" destOrd="0" presId="urn:microsoft.com/office/officeart/2009/layout/CircleArrowProcess"/>
    <dgm:cxn modelId="{F2B217ED-4800-364B-AB17-939816522744}" type="presParOf" srcId="{D782E787-366D-6449-A0E9-E1AC58DF44C8}" destId="{095B7A36-4295-8A46-8C1C-F79BCC598B48}" srcOrd="1" destOrd="0" presId="urn:microsoft.com/office/officeart/2009/layout/CircleArrowProcess"/>
    <dgm:cxn modelId="{1229D044-1ED4-6D40-8845-A578393E3022}" type="presParOf" srcId="{D782E787-366D-6449-A0E9-E1AC58DF44C8}" destId="{AA0118E9-950F-1341-812E-9AEFDAB9E51A}" srcOrd="2" destOrd="0" presId="urn:microsoft.com/office/officeart/2009/layout/CircleArrowProcess"/>
    <dgm:cxn modelId="{9DECE0F3-3CE6-A745-827E-470676B8C988}" type="presParOf" srcId="{AA0118E9-950F-1341-812E-9AEFDAB9E51A}" destId="{82E731A5-50E6-3F4D-B72A-C39CADF606AF}" srcOrd="0" destOrd="0" presId="urn:microsoft.com/office/officeart/2009/layout/CircleArrowProcess"/>
    <dgm:cxn modelId="{4AC0E4AA-E803-0F41-820C-3996731FB724}" type="presParOf" srcId="{D782E787-366D-6449-A0E9-E1AC58DF44C8}" destId="{E1895418-D042-204B-BB0D-6D5B2B4581D4}" srcOrd="3" destOrd="0" presId="urn:microsoft.com/office/officeart/2009/layout/CircleArrowProcess"/>
    <dgm:cxn modelId="{68DC05C1-1222-2D46-9CA9-30F8106BA68E}" type="presParOf" srcId="{D782E787-366D-6449-A0E9-E1AC58DF44C8}" destId="{4590BE97-3C8A-6246-AA57-9C7ACF6C5EB4}" srcOrd="4" destOrd="0" presId="urn:microsoft.com/office/officeart/2009/layout/CircleArrowProcess"/>
    <dgm:cxn modelId="{17549FBC-FE64-3E4D-AB9D-F82EC00F3AE2}" type="presParOf" srcId="{4590BE97-3C8A-6246-AA57-9C7ACF6C5EB4}" destId="{96684BB1-4CC5-234C-BAC7-5314E631A115}" srcOrd="0" destOrd="0" presId="urn:microsoft.com/office/officeart/2009/layout/CircleArrowProcess"/>
    <dgm:cxn modelId="{BC30906C-3BE8-4940-9666-44A9A12CF4FE}" type="presParOf" srcId="{D782E787-366D-6449-A0E9-E1AC58DF44C8}" destId="{585DB4E2-466A-D548-85C0-0CE77DE2842E}"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CF499A-9670-D447-9E37-29D066A0ADEE}">
      <dsp:nvSpPr>
        <dsp:cNvPr id="0" name=""/>
        <dsp:cNvSpPr/>
      </dsp:nvSpPr>
      <dsp:spPr>
        <a:xfrm>
          <a:off x="754379" y="0"/>
          <a:ext cx="8549640" cy="4022725"/>
        </a:xfrm>
        <a:prstGeom prst="rightArrow">
          <a:avLst/>
        </a:prstGeom>
        <a:solidFill>
          <a:schemeClr val="accent1">
            <a:tint val="40000"/>
            <a:hueOff val="0"/>
            <a:satOff val="0"/>
            <a:lumOff val="0"/>
            <a:alphaOff val="0"/>
          </a:schemeClr>
        </a:solidFill>
        <a:ln>
          <a:noFill/>
        </a:ln>
        <a:effectLst>
          <a:outerShdw blurRad="38100" dist="25400" dir="2700000" algn="br" rotWithShape="0">
            <a:srgbClr val="000000">
              <a:alpha val="60000"/>
            </a:srgbClr>
          </a:outerShdw>
        </a:effectLst>
      </dsp:spPr>
      <dsp:style>
        <a:lnRef idx="0">
          <a:scrgbClr r="0" g="0" b="0"/>
        </a:lnRef>
        <a:fillRef idx="1">
          <a:scrgbClr r="0" g="0" b="0"/>
        </a:fillRef>
        <a:effectRef idx="2">
          <a:scrgbClr r="0" g="0" b="0"/>
        </a:effectRef>
        <a:fontRef idx="minor"/>
      </dsp:style>
    </dsp:sp>
    <dsp:sp modelId="{111F7955-0256-374D-8D6D-99FEE5537B15}">
      <dsp:nvSpPr>
        <dsp:cNvPr id="0" name=""/>
        <dsp:cNvSpPr/>
      </dsp:nvSpPr>
      <dsp:spPr>
        <a:xfrm>
          <a:off x="0" y="1206817"/>
          <a:ext cx="3017520" cy="1609090"/>
        </a:xfrm>
        <a:prstGeom prst="round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err="1" smtClean="0"/>
            <a:t>Univerzalna</a:t>
          </a:r>
          <a:r>
            <a:rPr lang="en-US" sz="2000" kern="1200" baseline="0" dirty="0" smtClean="0"/>
            <a:t> </a:t>
          </a:r>
          <a:r>
            <a:rPr lang="en-US" sz="2000" kern="1200" baseline="0" dirty="0" err="1" smtClean="0"/>
            <a:t>jurisdikcija</a:t>
          </a:r>
          <a:endParaRPr lang="en-US" sz="2000" kern="1200" dirty="0"/>
        </a:p>
      </dsp:txBody>
      <dsp:txXfrm>
        <a:off x="78549" y="1285366"/>
        <a:ext cx="2860422" cy="1451992"/>
      </dsp:txXfrm>
    </dsp:sp>
    <dsp:sp modelId="{56FC505B-CE7E-F245-86FB-8F3578B54B1A}">
      <dsp:nvSpPr>
        <dsp:cNvPr id="0" name=""/>
        <dsp:cNvSpPr/>
      </dsp:nvSpPr>
      <dsp:spPr>
        <a:xfrm>
          <a:off x="3520439" y="1206817"/>
          <a:ext cx="3017520" cy="1609090"/>
        </a:xfrm>
        <a:prstGeom prst="round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err="1" smtClean="0"/>
            <a:t>Jurisdikcijska</a:t>
          </a:r>
          <a:r>
            <a:rPr lang="en-US" sz="2000" kern="1200" baseline="0" dirty="0" smtClean="0"/>
            <a:t> </a:t>
          </a:r>
          <a:r>
            <a:rPr lang="en-US" sz="2000" kern="1200" baseline="0" dirty="0" err="1" smtClean="0"/>
            <a:t>norma</a:t>
          </a:r>
          <a:r>
            <a:rPr lang="en-US" sz="2000" kern="1200" baseline="0" dirty="0" smtClean="0"/>
            <a:t> ZORZ</a:t>
          </a:r>
          <a:endParaRPr lang="en-US" sz="2000" kern="1200" dirty="0"/>
        </a:p>
      </dsp:txBody>
      <dsp:txXfrm>
        <a:off x="3598988" y="1285366"/>
        <a:ext cx="2860422" cy="1451992"/>
      </dsp:txXfrm>
    </dsp:sp>
    <dsp:sp modelId="{F8778CD5-E60B-DB41-8176-B298A9AB91A4}">
      <dsp:nvSpPr>
        <dsp:cNvPr id="0" name=""/>
        <dsp:cNvSpPr/>
      </dsp:nvSpPr>
      <dsp:spPr>
        <a:xfrm>
          <a:off x="7040880" y="1206817"/>
          <a:ext cx="3017520" cy="1609090"/>
        </a:xfrm>
        <a:prstGeom prst="round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err="1" smtClean="0"/>
            <a:t>Jurisdikcijska</a:t>
          </a:r>
          <a:r>
            <a:rPr lang="en-US" sz="2000" kern="1200" dirty="0" smtClean="0"/>
            <a:t> </a:t>
          </a:r>
          <a:r>
            <a:rPr lang="en-US" sz="2000" kern="1200" dirty="0" err="1" smtClean="0"/>
            <a:t>norma</a:t>
          </a:r>
          <a:r>
            <a:rPr lang="en-US" sz="2000" kern="1200" dirty="0" smtClean="0"/>
            <a:t> ZORZ </a:t>
          </a:r>
          <a:r>
            <a:rPr lang="en-US" sz="2000" kern="1200" dirty="0" err="1" smtClean="0">
              <a:solidFill>
                <a:srgbClr val="FF0000"/>
              </a:solidFill>
            </a:rPr>
            <a:t>odgovara</a:t>
          </a:r>
          <a:r>
            <a:rPr lang="en-US" sz="2000" kern="1200" dirty="0" smtClean="0"/>
            <a:t> </a:t>
          </a:r>
          <a:r>
            <a:rPr lang="en-US" sz="2000" kern="1200" dirty="0" err="1" smtClean="0"/>
            <a:t>sastavnicama</a:t>
          </a:r>
          <a:r>
            <a:rPr lang="en-US" sz="2000" kern="1200" dirty="0" smtClean="0"/>
            <a:t> </a:t>
          </a:r>
          <a:r>
            <a:rPr lang="en-US" sz="2000" kern="1200" dirty="0" err="1" smtClean="0"/>
            <a:t>univerzalne</a:t>
          </a:r>
          <a:r>
            <a:rPr lang="en-US" sz="2000" kern="1200" dirty="0" smtClean="0"/>
            <a:t> </a:t>
          </a:r>
          <a:r>
            <a:rPr lang="en-US" sz="2000" kern="1200" dirty="0" err="1" smtClean="0"/>
            <a:t>jurisdikcije</a:t>
          </a:r>
          <a:endParaRPr lang="en-US" sz="2000" kern="1200" dirty="0"/>
        </a:p>
      </dsp:txBody>
      <dsp:txXfrm>
        <a:off x="7119429" y="1285366"/>
        <a:ext cx="2860422" cy="14519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CF499A-9670-D447-9E37-29D066A0ADEE}">
      <dsp:nvSpPr>
        <dsp:cNvPr id="0" name=""/>
        <dsp:cNvSpPr/>
      </dsp:nvSpPr>
      <dsp:spPr>
        <a:xfrm>
          <a:off x="754379" y="0"/>
          <a:ext cx="8549640" cy="4022725"/>
        </a:xfrm>
        <a:prstGeom prst="rightArrow">
          <a:avLst/>
        </a:prstGeom>
        <a:solidFill>
          <a:schemeClr val="accent1">
            <a:tint val="40000"/>
            <a:hueOff val="0"/>
            <a:satOff val="0"/>
            <a:lumOff val="0"/>
            <a:alphaOff val="0"/>
          </a:schemeClr>
        </a:solidFill>
        <a:ln>
          <a:noFill/>
        </a:ln>
        <a:effectLst>
          <a:outerShdw blurRad="38100" dist="25400" dir="2700000" algn="br" rotWithShape="0">
            <a:srgbClr val="000000">
              <a:alpha val="60000"/>
            </a:srgbClr>
          </a:outerShdw>
        </a:effectLst>
      </dsp:spPr>
      <dsp:style>
        <a:lnRef idx="0">
          <a:scrgbClr r="0" g="0" b="0"/>
        </a:lnRef>
        <a:fillRef idx="1">
          <a:scrgbClr r="0" g="0" b="0"/>
        </a:fillRef>
        <a:effectRef idx="2">
          <a:scrgbClr r="0" g="0" b="0"/>
        </a:effectRef>
        <a:fontRef idx="minor"/>
      </dsp:style>
    </dsp:sp>
    <dsp:sp modelId="{111F7955-0256-374D-8D6D-99FEE5537B15}">
      <dsp:nvSpPr>
        <dsp:cNvPr id="0" name=""/>
        <dsp:cNvSpPr/>
      </dsp:nvSpPr>
      <dsp:spPr>
        <a:xfrm>
          <a:off x="0" y="1206817"/>
          <a:ext cx="3017520" cy="1609090"/>
        </a:xfrm>
        <a:prstGeom prst="round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err="1" smtClean="0"/>
            <a:t>Univerzalna</a:t>
          </a:r>
          <a:r>
            <a:rPr lang="en-US" sz="2000" kern="1200" baseline="0" dirty="0" smtClean="0"/>
            <a:t> </a:t>
          </a:r>
          <a:r>
            <a:rPr lang="en-US" sz="2000" kern="1200" baseline="0" dirty="0" err="1" smtClean="0"/>
            <a:t>jurisdikcija</a:t>
          </a:r>
          <a:endParaRPr lang="en-US" sz="2000" kern="1200" dirty="0"/>
        </a:p>
      </dsp:txBody>
      <dsp:txXfrm>
        <a:off x="78549" y="1285366"/>
        <a:ext cx="2860422" cy="1451992"/>
      </dsp:txXfrm>
    </dsp:sp>
    <dsp:sp modelId="{56FC505B-CE7E-F245-86FB-8F3578B54B1A}">
      <dsp:nvSpPr>
        <dsp:cNvPr id="0" name=""/>
        <dsp:cNvSpPr/>
      </dsp:nvSpPr>
      <dsp:spPr>
        <a:xfrm>
          <a:off x="3520439" y="1206817"/>
          <a:ext cx="3017520" cy="1609090"/>
        </a:xfrm>
        <a:prstGeom prst="round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err="1" smtClean="0"/>
            <a:t>Jurisdikcijska</a:t>
          </a:r>
          <a:r>
            <a:rPr lang="en-US" sz="2000" kern="1200" baseline="0" dirty="0" smtClean="0"/>
            <a:t> </a:t>
          </a:r>
          <a:r>
            <a:rPr lang="en-US" sz="2000" kern="1200" baseline="0" dirty="0" err="1" smtClean="0"/>
            <a:t>norma</a:t>
          </a:r>
          <a:r>
            <a:rPr lang="en-US" sz="2000" kern="1200" baseline="0" dirty="0" smtClean="0"/>
            <a:t> ZORZ</a:t>
          </a:r>
          <a:endParaRPr lang="en-US" sz="2000" kern="1200" dirty="0"/>
        </a:p>
      </dsp:txBody>
      <dsp:txXfrm>
        <a:off x="3598988" y="1285366"/>
        <a:ext cx="2860422" cy="1451992"/>
      </dsp:txXfrm>
    </dsp:sp>
    <dsp:sp modelId="{F8778CD5-E60B-DB41-8176-B298A9AB91A4}">
      <dsp:nvSpPr>
        <dsp:cNvPr id="0" name=""/>
        <dsp:cNvSpPr/>
      </dsp:nvSpPr>
      <dsp:spPr>
        <a:xfrm>
          <a:off x="7040880" y="1206817"/>
          <a:ext cx="3017520" cy="1609090"/>
        </a:xfrm>
        <a:prstGeom prst="round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err="1" smtClean="0"/>
            <a:t>Jurisdikcijska</a:t>
          </a:r>
          <a:r>
            <a:rPr lang="en-US" sz="2000" kern="1200" dirty="0" smtClean="0"/>
            <a:t> </a:t>
          </a:r>
          <a:r>
            <a:rPr lang="en-US" sz="2000" kern="1200" dirty="0" err="1" smtClean="0"/>
            <a:t>norma</a:t>
          </a:r>
          <a:r>
            <a:rPr lang="en-US" sz="2000" kern="1200" dirty="0" smtClean="0"/>
            <a:t> ZORZ </a:t>
          </a:r>
          <a:r>
            <a:rPr lang="en-US" sz="2000" kern="1200" dirty="0" smtClean="0">
              <a:solidFill>
                <a:srgbClr val="FF0000"/>
              </a:solidFill>
            </a:rPr>
            <a:t>ne </a:t>
          </a:r>
          <a:r>
            <a:rPr lang="en-US" sz="2000" kern="1200" dirty="0" err="1" smtClean="0">
              <a:solidFill>
                <a:srgbClr val="FF0000"/>
              </a:solidFill>
            </a:rPr>
            <a:t>odgovara</a:t>
          </a:r>
          <a:r>
            <a:rPr lang="en-US" sz="2000" kern="1200" dirty="0" smtClean="0">
              <a:solidFill>
                <a:srgbClr val="FF0000"/>
              </a:solidFill>
            </a:rPr>
            <a:t> </a:t>
          </a:r>
          <a:r>
            <a:rPr lang="en-US" sz="2000" kern="1200" dirty="0" err="1" smtClean="0"/>
            <a:t>sastavnicama</a:t>
          </a:r>
          <a:r>
            <a:rPr lang="en-US" sz="2000" kern="1200" dirty="0" smtClean="0"/>
            <a:t> </a:t>
          </a:r>
          <a:r>
            <a:rPr lang="en-US" sz="2000" kern="1200" dirty="0" err="1" smtClean="0"/>
            <a:t>univerzalne</a:t>
          </a:r>
          <a:r>
            <a:rPr lang="en-US" sz="2000" kern="1200" dirty="0" smtClean="0"/>
            <a:t> </a:t>
          </a:r>
          <a:r>
            <a:rPr lang="en-US" sz="2000" kern="1200" dirty="0" err="1" smtClean="0"/>
            <a:t>jurisdikcije</a:t>
          </a:r>
          <a:endParaRPr lang="en-US" sz="2000" kern="1200" dirty="0"/>
        </a:p>
      </dsp:txBody>
      <dsp:txXfrm>
        <a:off x="7119429" y="1285366"/>
        <a:ext cx="2860422" cy="14519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4FDBF1-5607-0F46-8FD7-33818A5C5485}">
      <dsp:nvSpPr>
        <dsp:cNvPr id="0" name=""/>
        <dsp:cNvSpPr/>
      </dsp:nvSpPr>
      <dsp:spPr>
        <a:xfrm rot="5400000">
          <a:off x="1097457" y="973445"/>
          <a:ext cx="1679720" cy="2795016"/>
        </a:xfrm>
        <a:prstGeom prst="corner">
          <a:avLst>
            <a:gd name="adj1" fmla="val 16120"/>
            <a:gd name="adj2" fmla="val 16110"/>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sp>
    <dsp:sp modelId="{75E41000-F4CE-4944-B320-9CFB1EA4105E}">
      <dsp:nvSpPr>
        <dsp:cNvPr id="0" name=""/>
        <dsp:cNvSpPr/>
      </dsp:nvSpPr>
      <dsp:spPr>
        <a:xfrm>
          <a:off x="817070" y="1808553"/>
          <a:ext cx="2523356" cy="22118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kern="1200" dirty="0" smtClean="0"/>
            <a:t>O</a:t>
          </a:r>
          <a:r>
            <a:rPr lang="en-US" sz="2000" kern="1200" baseline="0" dirty="0" smtClean="0"/>
            <a:t> </a:t>
          </a:r>
          <a:r>
            <a:rPr lang="en-US" sz="2000" kern="1200" baseline="0" dirty="0" err="1" smtClean="0"/>
            <a:t>kojem</a:t>
          </a:r>
          <a:r>
            <a:rPr lang="en-US" sz="2000" kern="1200" baseline="0" dirty="0" smtClean="0"/>
            <a:t>/</a:t>
          </a:r>
          <a:r>
            <a:rPr lang="en-US" sz="2000" kern="1200" baseline="0" dirty="0" err="1" smtClean="0"/>
            <a:t>kakvom</a:t>
          </a:r>
          <a:r>
            <a:rPr lang="en-US" sz="2000" kern="1200" baseline="0" dirty="0" smtClean="0"/>
            <a:t> se </a:t>
          </a:r>
          <a:r>
            <a:rPr lang="en-US" sz="2000" kern="1200" baseline="0" dirty="0" err="1" smtClean="0"/>
            <a:t>jurisdikcijskom</a:t>
          </a:r>
          <a:r>
            <a:rPr lang="en-US" sz="2000" kern="1200" baseline="0" dirty="0" smtClean="0"/>
            <a:t> </a:t>
          </a:r>
          <a:r>
            <a:rPr lang="en-US" sz="2000" kern="1200" baseline="0" dirty="0" err="1" smtClean="0"/>
            <a:t>načelu</a:t>
          </a:r>
          <a:r>
            <a:rPr lang="en-US" sz="2000" kern="1200" baseline="0" dirty="0" smtClean="0"/>
            <a:t> </a:t>
          </a:r>
          <a:r>
            <a:rPr lang="en-US" sz="2000" kern="1200" baseline="0" dirty="0" err="1" smtClean="0"/>
            <a:t>radi</a:t>
          </a:r>
          <a:r>
            <a:rPr lang="en-US" sz="2000" kern="1200" baseline="0" dirty="0" smtClean="0"/>
            <a:t>?</a:t>
          </a:r>
          <a:endParaRPr lang="en-US" sz="2000" kern="1200" dirty="0"/>
        </a:p>
      </dsp:txBody>
      <dsp:txXfrm>
        <a:off x="817070" y="1808553"/>
        <a:ext cx="2523356" cy="2211870"/>
      </dsp:txXfrm>
    </dsp:sp>
    <dsp:sp modelId="{56D5D3B7-229A-0845-9B6C-BF80E1CDC2EC}">
      <dsp:nvSpPr>
        <dsp:cNvPr id="0" name=""/>
        <dsp:cNvSpPr/>
      </dsp:nvSpPr>
      <dsp:spPr>
        <a:xfrm>
          <a:off x="2864322" y="767673"/>
          <a:ext cx="476105" cy="476105"/>
        </a:xfrm>
        <a:prstGeom prst="triangle">
          <a:avLst>
            <a:gd name="adj" fmla="val 100000"/>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sp>
    <dsp:sp modelId="{14590E5D-55BB-4541-89C5-C8A2E4CAEFEC}">
      <dsp:nvSpPr>
        <dsp:cNvPr id="0" name=""/>
        <dsp:cNvSpPr/>
      </dsp:nvSpPr>
      <dsp:spPr>
        <a:xfrm rot="5400000">
          <a:off x="4186539" y="209049"/>
          <a:ext cx="1679720" cy="2795016"/>
        </a:xfrm>
        <a:prstGeom prst="corner">
          <a:avLst>
            <a:gd name="adj1" fmla="val 16120"/>
            <a:gd name="adj2" fmla="val 16110"/>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sp>
    <dsp:sp modelId="{323E2119-59BD-584C-A972-2F85B3491C99}">
      <dsp:nvSpPr>
        <dsp:cNvPr id="0" name=""/>
        <dsp:cNvSpPr/>
      </dsp:nvSpPr>
      <dsp:spPr>
        <a:xfrm>
          <a:off x="3906152" y="1044157"/>
          <a:ext cx="2523356" cy="22118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kern="1200" dirty="0" smtClean="0"/>
            <a:t>Da</a:t>
          </a:r>
          <a:r>
            <a:rPr lang="en-US" sz="2000" kern="1200" baseline="0" dirty="0" smtClean="0"/>
            <a:t> li je to </a:t>
          </a:r>
          <a:r>
            <a:rPr lang="en-US" sz="2000" kern="1200" baseline="0" dirty="0" err="1" smtClean="0"/>
            <a:t>načelo</a:t>
          </a:r>
          <a:r>
            <a:rPr lang="en-US" sz="2000" kern="1200" baseline="0" dirty="0" smtClean="0"/>
            <a:t> </a:t>
          </a:r>
          <a:r>
            <a:rPr lang="en-US" sz="2000" kern="1200" baseline="0" dirty="0" err="1" smtClean="0"/>
            <a:t>poznato</a:t>
          </a:r>
          <a:r>
            <a:rPr lang="en-US" sz="2000" kern="1200" baseline="0" dirty="0" smtClean="0"/>
            <a:t> u </a:t>
          </a:r>
          <a:r>
            <a:rPr lang="en-US" sz="2000" kern="1200" baseline="0" dirty="0" err="1" smtClean="0"/>
            <a:t>međunarodnom</a:t>
          </a:r>
          <a:r>
            <a:rPr lang="en-US" sz="2000" kern="1200" baseline="0" dirty="0" smtClean="0"/>
            <a:t> </a:t>
          </a:r>
          <a:r>
            <a:rPr lang="en-US" sz="2000" kern="1200" baseline="0" dirty="0" err="1" smtClean="0"/>
            <a:t>i</a:t>
          </a:r>
          <a:r>
            <a:rPr lang="en-US" sz="2000" kern="1200" baseline="0" dirty="0" smtClean="0"/>
            <a:t> </a:t>
          </a:r>
          <a:r>
            <a:rPr lang="en-US" sz="2000" kern="1200" baseline="0" dirty="0" err="1" smtClean="0"/>
            <a:t>kaznenom</a:t>
          </a:r>
          <a:r>
            <a:rPr lang="en-US" sz="2000" kern="1200" baseline="0" dirty="0" smtClean="0"/>
            <a:t> </a:t>
          </a:r>
          <a:r>
            <a:rPr lang="en-US" sz="2000" kern="1200" baseline="0" dirty="0" err="1" smtClean="0"/>
            <a:t>pravu</a:t>
          </a:r>
          <a:r>
            <a:rPr lang="en-US" sz="2000" kern="1200" baseline="0" dirty="0" smtClean="0"/>
            <a:t>?</a:t>
          </a:r>
          <a:endParaRPr lang="en-US" sz="2000" kern="1200" dirty="0"/>
        </a:p>
      </dsp:txBody>
      <dsp:txXfrm>
        <a:off x="3906152" y="1044157"/>
        <a:ext cx="2523356" cy="2211870"/>
      </dsp:txXfrm>
    </dsp:sp>
    <dsp:sp modelId="{CB397ABD-555E-C645-97C2-170E872B2BD5}">
      <dsp:nvSpPr>
        <dsp:cNvPr id="0" name=""/>
        <dsp:cNvSpPr/>
      </dsp:nvSpPr>
      <dsp:spPr>
        <a:xfrm>
          <a:off x="5953403" y="3277"/>
          <a:ext cx="476105" cy="476105"/>
        </a:xfrm>
        <a:prstGeom prst="triangle">
          <a:avLst>
            <a:gd name="adj" fmla="val 100000"/>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sp>
    <dsp:sp modelId="{2A5EB1D8-8BB8-0542-B27D-5EF3FB820EB9}">
      <dsp:nvSpPr>
        <dsp:cNvPr id="0" name=""/>
        <dsp:cNvSpPr/>
      </dsp:nvSpPr>
      <dsp:spPr>
        <a:xfrm rot="5400000">
          <a:off x="7275620" y="-555346"/>
          <a:ext cx="1679720" cy="2795016"/>
        </a:xfrm>
        <a:prstGeom prst="corner">
          <a:avLst>
            <a:gd name="adj1" fmla="val 16120"/>
            <a:gd name="adj2" fmla="val 16110"/>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sp>
    <dsp:sp modelId="{CEADE1DF-CDEE-6647-9313-360139CFE0CF}">
      <dsp:nvSpPr>
        <dsp:cNvPr id="0" name=""/>
        <dsp:cNvSpPr/>
      </dsp:nvSpPr>
      <dsp:spPr>
        <a:xfrm>
          <a:off x="6995233" y="279760"/>
          <a:ext cx="2523356" cy="22118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kern="1200" dirty="0" smtClean="0"/>
            <a:t>Da li je to </a:t>
          </a:r>
          <a:r>
            <a:rPr lang="en-US" sz="2000" kern="1200" dirty="0" err="1" smtClean="0"/>
            <a:t>načelo</a:t>
          </a:r>
          <a:r>
            <a:rPr lang="en-US" sz="2000" kern="1200" dirty="0" smtClean="0"/>
            <a:t> </a:t>
          </a:r>
          <a:r>
            <a:rPr lang="en-US" sz="2000" kern="1200" dirty="0" err="1" smtClean="0"/>
            <a:t>Srbiji</a:t>
          </a:r>
          <a:r>
            <a:rPr lang="en-US" sz="2000" kern="1200" baseline="0" dirty="0" smtClean="0"/>
            <a:t> </a:t>
          </a:r>
          <a:r>
            <a:rPr lang="en-US" sz="2000" kern="1200" baseline="0" dirty="0" err="1" smtClean="0"/>
            <a:t>potrebno</a:t>
          </a:r>
          <a:r>
            <a:rPr lang="en-US" sz="2000" kern="1200" baseline="0" dirty="0" smtClean="0"/>
            <a:t> </a:t>
          </a:r>
          <a:r>
            <a:rPr lang="en-US" sz="2000" kern="1200" baseline="0" dirty="0" err="1" smtClean="0"/>
            <a:t>za</a:t>
          </a:r>
          <a:r>
            <a:rPr lang="en-US" sz="2000" kern="1200" baseline="0" dirty="0" smtClean="0"/>
            <a:t> </a:t>
          </a:r>
          <a:r>
            <a:rPr lang="en-US" sz="2000" kern="1200" baseline="0" dirty="0" err="1" smtClean="0"/>
            <a:t>suđenje</a:t>
          </a:r>
          <a:r>
            <a:rPr lang="en-US" sz="2000" kern="1200" baseline="0" dirty="0" smtClean="0"/>
            <a:t> </a:t>
          </a:r>
          <a:r>
            <a:rPr lang="en-US" sz="2000" kern="1200" baseline="0" dirty="0" err="1" smtClean="0"/>
            <a:t>osobama</a:t>
          </a:r>
          <a:r>
            <a:rPr lang="en-US" sz="2000" kern="1200" baseline="0" dirty="0" smtClean="0"/>
            <a:t> </a:t>
          </a:r>
          <a:r>
            <a:rPr lang="en-US" sz="2000" kern="1200" baseline="0" dirty="0" err="1" smtClean="0"/>
            <a:t>osumnjičenim</a:t>
          </a:r>
          <a:r>
            <a:rPr lang="en-US" sz="2000" kern="1200" baseline="0" dirty="0" smtClean="0"/>
            <a:t> </a:t>
          </a:r>
          <a:r>
            <a:rPr lang="en-US" sz="2000" kern="1200" baseline="0" dirty="0" err="1" smtClean="0"/>
            <a:t>za</a:t>
          </a:r>
          <a:r>
            <a:rPr lang="en-US" sz="2000" kern="1200" baseline="0" dirty="0" smtClean="0"/>
            <a:t> </a:t>
          </a:r>
          <a:r>
            <a:rPr lang="en-US" sz="2000" kern="1200" baseline="0" dirty="0" err="1" smtClean="0"/>
            <a:t>ratne</a:t>
          </a:r>
          <a:r>
            <a:rPr lang="en-US" sz="2000" kern="1200" baseline="0" dirty="0" smtClean="0"/>
            <a:t> </a:t>
          </a:r>
          <a:r>
            <a:rPr lang="en-US" sz="2000" kern="1200" baseline="0" dirty="0" err="1" smtClean="0"/>
            <a:t>zločine</a:t>
          </a:r>
          <a:r>
            <a:rPr lang="en-US" sz="2000" kern="1200" baseline="0" dirty="0" smtClean="0"/>
            <a:t>?</a:t>
          </a:r>
          <a:endParaRPr lang="en-US" sz="2000" kern="1200" dirty="0" smtClean="0"/>
        </a:p>
      </dsp:txBody>
      <dsp:txXfrm>
        <a:off x="6995233" y="279760"/>
        <a:ext cx="2523356" cy="22118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24598E-8401-9B49-86D5-0B69F70700D9}">
      <dsp:nvSpPr>
        <dsp:cNvPr id="0" name=""/>
        <dsp:cNvSpPr/>
      </dsp:nvSpPr>
      <dsp:spPr>
        <a:xfrm>
          <a:off x="4329970" y="0"/>
          <a:ext cx="1936245" cy="1936539"/>
        </a:xfrm>
        <a:prstGeom prst="circularArrow">
          <a:avLst>
            <a:gd name="adj1" fmla="val 10980"/>
            <a:gd name="adj2" fmla="val 1142322"/>
            <a:gd name="adj3" fmla="val 4500000"/>
            <a:gd name="adj4" fmla="val 10800000"/>
            <a:gd name="adj5" fmla="val 12500"/>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095B7A36-4295-8A46-8C1C-F79BCC598B48}">
      <dsp:nvSpPr>
        <dsp:cNvPr id="0" name=""/>
        <dsp:cNvSpPr/>
      </dsp:nvSpPr>
      <dsp:spPr>
        <a:xfrm>
          <a:off x="4757943" y="699149"/>
          <a:ext cx="1075934" cy="5378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err="1" smtClean="0"/>
            <a:t>Teritorijalno</a:t>
          </a:r>
          <a:r>
            <a:rPr lang="en-US" sz="1600" kern="1200" dirty="0" smtClean="0"/>
            <a:t> </a:t>
          </a:r>
          <a:r>
            <a:rPr lang="en-US" sz="1600" kern="1200" dirty="0" err="1" smtClean="0"/>
            <a:t>načelo</a:t>
          </a:r>
          <a:r>
            <a:rPr lang="en-US" sz="1600" kern="1200" dirty="0" smtClean="0"/>
            <a:t> </a:t>
          </a:r>
          <a:endParaRPr lang="en-US" sz="1600" kern="1200" dirty="0"/>
        </a:p>
      </dsp:txBody>
      <dsp:txXfrm>
        <a:off x="4757943" y="699149"/>
        <a:ext cx="1075934" cy="537838"/>
      </dsp:txXfrm>
    </dsp:sp>
    <dsp:sp modelId="{82E731A5-50E6-3F4D-B72A-C39CADF606AF}">
      <dsp:nvSpPr>
        <dsp:cNvPr id="0" name=""/>
        <dsp:cNvSpPr/>
      </dsp:nvSpPr>
      <dsp:spPr>
        <a:xfrm>
          <a:off x="3792184" y="1112685"/>
          <a:ext cx="1936245" cy="1936539"/>
        </a:xfrm>
        <a:prstGeom prst="leftCircularArrow">
          <a:avLst>
            <a:gd name="adj1" fmla="val 10980"/>
            <a:gd name="adj2" fmla="val 1142322"/>
            <a:gd name="adj3" fmla="val 6300000"/>
            <a:gd name="adj4" fmla="val 18900000"/>
            <a:gd name="adj5" fmla="val 12500"/>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E1895418-D042-204B-BB0D-6D5B2B4581D4}">
      <dsp:nvSpPr>
        <dsp:cNvPr id="0" name=""/>
        <dsp:cNvSpPr/>
      </dsp:nvSpPr>
      <dsp:spPr>
        <a:xfrm>
          <a:off x="4222340" y="1818271"/>
          <a:ext cx="1075934" cy="5378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err="1" smtClean="0"/>
            <a:t>Zaštitno</a:t>
          </a:r>
          <a:r>
            <a:rPr lang="en-US" sz="1600" kern="1200" dirty="0" smtClean="0"/>
            <a:t> </a:t>
          </a:r>
          <a:r>
            <a:rPr lang="en-US" sz="1600" kern="1200" dirty="0" err="1" smtClean="0"/>
            <a:t>načelo</a:t>
          </a:r>
          <a:r>
            <a:rPr lang="en-US" sz="1600" kern="1200" dirty="0" smtClean="0"/>
            <a:t> </a:t>
          </a:r>
          <a:endParaRPr lang="en-US" sz="1600" kern="1200" dirty="0"/>
        </a:p>
      </dsp:txBody>
      <dsp:txXfrm>
        <a:off x="4222340" y="1818271"/>
        <a:ext cx="1075934" cy="537838"/>
      </dsp:txXfrm>
    </dsp:sp>
    <dsp:sp modelId="{96684BB1-4CC5-234C-BAC7-5314E631A115}">
      <dsp:nvSpPr>
        <dsp:cNvPr id="0" name=""/>
        <dsp:cNvSpPr/>
      </dsp:nvSpPr>
      <dsp:spPr>
        <a:xfrm>
          <a:off x="4467779" y="2358523"/>
          <a:ext cx="1663534" cy="1664201"/>
        </a:xfrm>
        <a:prstGeom prst="blockArc">
          <a:avLst>
            <a:gd name="adj1" fmla="val 13500000"/>
            <a:gd name="adj2" fmla="val 10800000"/>
            <a:gd name="adj3" fmla="val 12740"/>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585DB4E2-466A-D548-85C0-0CE77DE2842E}">
      <dsp:nvSpPr>
        <dsp:cNvPr id="0" name=""/>
        <dsp:cNvSpPr/>
      </dsp:nvSpPr>
      <dsp:spPr>
        <a:xfrm>
          <a:off x="4760489" y="2939002"/>
          <a:ext cx="1075934" cy="5378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err="1" smtClean="0"/>
            <a:t>Univerzalno</a:t>
          </a:r>
          <a:r>
            <a:rPr lang="en-US" sz="1600" kern="1200" baseline="0" dirty="0" smtClean="0"/>
            <a:t> </a:t>
          </a:r>
          <a:r>
            <a:rPr lang="en-US" sz="1600" kern="1200" baseline="0" dirty="0" err="1" smtClean="0"/>
            <a:t>načelo</a:t>
          </a:r>
          <a:r>
            <a:rPr lang="en-US" sz="1600" kern="1200" baseline="0" dirty="0" smtClean="0"/>
            <a:t> </a:t>
          </a:r>
          <a:endParaRPr lang="en-US" sz="1600" kern="1200" dirty="0"/>
        </a:p>
      </dsp:txBody>
      <dsp:txXfrm>
        <a:off x="4760489" y="2939002"/>
        <a:ext cx="1075934" cy="53783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drawing1.xml.rels><?xml version="1.0" encoding="UTF-8" standalone="yes"?>
<Relationships xmlns="http://schemas.openxmlformats.org/package/2006/relationships"><Relationship Id="rId1" Type="http://schemas.openxmlformats.org/officeDocument/2006/relationships/image" Target="../media/image2.emf"/></Relationships>
</file>

<file path=ppt/drawings/drawing1.xml><?xml version="1.0" encoding="utf-8"?>
<c:userShapes xmlns:c="http://schemas.openxmlformats.org/drawingml/2006/chart">
  <cdr:relSizeAnchor xmlns:cdr="http://schemas.openxmlformats.org/drawingml/2006/chartDrawing">
    <cdr:from>
      <cdr:x>0</cdr:x>
      <cdr:y>0</cdr:y>
    </cdr:from>
    <cdr:to>
      <cdr:x>1</cdr:x>
      <cdr:y>1</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10515600" cy="4351338"/>
        </a:xfrm>
        <a:prstGeom xmlns:a="http://schemas.openxmlformats.org/drawingml/2006/main" prst="rect">
          <a:avLst/>
        </a:prstGeom>
      </cdr:spPr>
    </cdr:pic>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hr-HR"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hr-HR" smtClean="0"/>
              <a:t>Click to edit Master subtitle style</a:t>
            </a:r>
            <a:endParaRPr lang="en-US" dirty="0"/>
          </a:p>
        </p:txBody>
      </p:sp>
      <p:sp>
        <p:nvSpPr>
          <p:cNvPr id="4" name="Date Placeholder 3"/>
          <p:cNvSpPr>
            <a:spLocks noGrp="1"/>
          </p:cNvSpPr>
          <p:nvPr>
            <p:ph type="dt" sz="half" idx="10"/>
          </p:nvPr>
        </p:nvSpPr>
        <p:spPr/>
        <p:txBody>
          <a:bodyPr/>
          <a:lstStyle/>
          <a:p>
            <a:fld id="{1768CE28-528B-8B4F-829F-2B138C403A3A}"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9C9816-D03D-DC48-AE5D-4D18614BF86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4394031"/>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hr-HR" smtClean="0"/>
              <a:t>Click to edit Master text styles</a:t>
            </a:r>
          </a:p>
          <a:p>
            <a:pPr lvl="1"/>
            <a:r>
              <a:rPr lang="hr-HR" smtClean="0"/>
              <a:t>Second level</a:t>
            </a:r>
          </a:p>
          <a:p>
            <a:pPr lvl="2"/>
            <a:r>
              <a:rPr lang="hr-HR" smtClean="0"/>
              <a:t>Third level</a:t>
            </a:r>
          </a:p>
          <a:p>
            <a:pPr lvl="3"/>
            <a:r>
              <a:rPr lang="hr-HR" smtClean="0"/>
              <a:t>Fourth level</a:t>
            </a:r>
          </a:p>
          <a:p>
            <a:pPr lvl="4"/>
            <a:r>
              <a:rPr lang="hr-HR" smtClean="0"/>
              <a:t>Fifth level</a:t>
            </a:r>
            <a:endParaRPr lang="en-US" dirty="0"/>
          </a:p>
        </p:txBody>
      </p:sp>
      <p:sp>
        <p:nvSpPr>
          <p:cNvPr id="4" name="Date Placeholder 3"/>
          <p:cNvSpPr>
            <a:spLocks noGrp="1"/>
          </p:cNvSpPr>
          <p:nvPr>
            <p:ph type="dt" sz="half" idx="10"/>
          </p:nvPr>
        </p:nvSpPr>
        <p:spPr/>
        <p:txBody>
          <a:bodyPr/>
          <a:lstStyle/>
          <a:p>
            <a:fld id="{1768CE28-528B-8B4F-829F-2B138C403A3A}"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9C9816-D03D-DC48-AE5D-4D18614BF86F}" type="slidenum">
              <a:rPr lang="en-US" smtClean="0"/>
              <a:t>‹#›</a:t>
            </a:fld>
            <a:endParaRPr lang="en-US"/>
          </a:p>
        </p:txBody>
      </p:sp>
    </p:spTree>
    <p:extLst>
      <p:ext uri="{BB962C8B-B14F-4D97-AF65-F5344CB8AC3E}">
        <p14:creationId xmlns:p14="http://schemas.microsoft.com/office/powerpoint/2010/main" val="1459227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hr-HR"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hr-HR" smtClean="0"/>
              <a:t>Click to edit Master text styles</a:t>
            </a:r>
          </a:p>
          <a:p>
            <a:pPr lvl="1"/>
            <a:r>
              <a:rPr lang="hr-HR" smtClean="0"/>
              <a:t>Second level</a:t>
            </a:r>
          </a:p>
          <a:p>
            <a:pPr lvl="2"/>
            <a:r>
              <a:rPr lang="hr-HR" smtClean="0"/>
              <a:t>Third level</a:t>
            </a:r>
          </a:p>
          <a:p>
            <a:pPr lvl="3"/>
            <a:r>
              <a:rPr lang="hr-HR" smtClean="0"/>
              <a:t>Fourth level</a:t>
            </a:r>
          </a:p>
          <a:p>
            <a:pPr lvl="4"/>
            <a:r>
              <a:rPr lang="hr-HR" smtClean="0"/>
              <a:t>Fifth level</a:t>
            </a:r>
            <a:endParaRPr lang="en-US" dirty="0"/>
          </a:p>
        </p:txBody>
      </p:sp>
      <p:sp>
        <p:nvSpPr>
          <p:cNvPr id="4" name="Date Placeholder 3"/>
          <p:cNvSpPr>
            <a:spLocks noGrp="1"/>
          </p:cNvSpPr>
          <p:nvPr>
            <p:ph type="dt" sz="half" idx="10"/>
          </p:nvPr>
        </p:nvSpPr>
        <p:spPr/>
        <p:txBody>
          <a:bodyPr/>
          <a:lstStyle/>
          <a:p>
            <a:fld id="{1768CE28-528B-8B4F-829F-2B138C403A3A}"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9C9816-D03D-DC48-AE5D-4D18614BF86F}" type="slidenum">
              <a:rPr lang="en-US" smtClean="0"/>
              <a:t>‹#›</a:t>
            </a:fld>
            <a:endParaRPr lang="en-US"/>
          </a:p>
        </p:txBody>
      </p:sp>
    </p:spTree>
    <p:extLst>
      <p:ext uri="{BB962C8B-B14F-4D97-AF65-F5344CB8AC3E}">
        <p14:creationId xmlns:p14="http://schemas.microsoft.com/office/powerpoint/2010/main" val="980738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hr-HR" smtClean="0"/>
              <a:t>Click to edit Master title style</a:t>
            </a:r>
            <a:endParaRPr lang="en-US" dirty="0"/>
          </a:p>
        </p:txBody>
      </p:sp>
      <p:sp>
        <p:nvSpPr>
          <p:cNvPr id="3" name="Content Placeholder 2"/>
          <p:cNvSpPr>
            <a:spLocks noGrp="1"/>
          </p:cNvSpPr>
          <p:nvPr>
            <p:ph idx="1"/>
          </p:nvPr>
        </p:nvSpPr>
        <p:spPr/>
        <p:txBody>
          <a:bodyPr/>
          <a:lstStyle/>
          <a:p>
            <a:pPr lvl="0"/>
            <a:r>
              <a:rPr lang="hr-HR" smtClean="0"/>
              <a:t>Click to edit Master text styles</a:t>
            </a:r>
          </a:p>
          <a:p>
            <a:pPr lvl="1"/>
            <a:r>
              <a:rPr lang="hr-HR" smtClean="0"/>
              <a:t>Second level</a:t>
            </a:r>
          </a:p>
          <a:p>
            <a:pPr lvl="2"/>
            <a:r>
              <a:rPr lang="hr-HR" smtClean="0"/>
              <a:t>Third level</a:t>
            </a:r>
          </a:p>
          <a:p>
            <a:pPr lvl="3"/>
            <a:r>
              <a:rPr lang="hr-HR" smtClean="0"/>
              <a:t>Fourth level</a:t>
            </a:r>
          </a:p>
          <a:p>
            <a:pPr lvl="4"/>
            <a:r>
              <a:rPr lang="hr-HR" smtClean="0"/>
              <a:t>Fifth level</a:t>
            </a:r>
            <a:endParaRPr lang="en-US" dirty="0"/>
          </a:p>
        </p:txBody>
      </p:sp>
      <p:sp>
        <p:nvSpPr>
          <p:cNvPr id="4" name="Date Placeholder 3"/>
          <p:cNvSpPr>
            <a:spLocks noGrp="1"/>
          </p:cNvSpPr>
          <p:nvPr>
            <p:ph type="dt" sz="half" idx="10"/>
          </p:nvPr>
        </p:nvSpPr>
        <p:spPr/>
        <p:txBody>
          <a:bodyPr/>
          <a:lstStyle/>
          <a:p>
            <a:fld id="{1768CE28-528B-8B4F-829F-2B138C403A3A}"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9C9816-D03D-DC48-AE5D-4D18614BF86F}" type="slidenum">
              <a:rPr lang="en-US" smtClean="0"/>
              <a:t>‹#›</a:t>
            </a:fld>
            <a:endParaRPr lang="en-US"/>
          </a:p>
        </p:txBody>
      </p:sp>
    </p:spTree>
    <p:extLst>
      <p:ext uri="{BB962C8B-B14F-4D97-AF65-F5344CB8AC3E}">
        <p14:creationId xmlns:p14="http://schemas.microsoft.com/office/powerpoint/2010/main" val="1150005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hr-HR"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Click to edit Master text styles</a:t>
            </a:r>
          </a:p>
        </p:txBody>
      </p:sp>
      <p:sp>
        <p:nvSpPr>
          <p:cNvPr id="4" name="Date Placeholder 3"/>
          <p:cNvSpPr>
            <a:spLocks noGrp="1"/>
          </p:cNvSpPr>
          <p:nvPr>
            <p:ph type="dt" sz="half" idx="10"/>
          </p:nvPr>
        </p:nvSpPr>
        <p:spPr/>
        <p:txBody>
          <a:bodyPr/>
          <a:lstStyle/>
          <a:p>
            <a:fld id="{1768CE28-528B-8B4F-829F-2B138C403A3A}"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9C9816-D03D-DC48-AE5D-4D18614BF86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3094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hr-HR"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hr-HR" smtClean="0"/>
              <a:t>Click to edit Master text styles</a:t>
            </a:r>
          </a:p>
          <a:p>
            <a:pPr lvl="1"/>
            <a:r>
              <a:rPr lang="hr-HR" smtClean="0"/>
              <a:t>Second level</a:t>
            </a:r>
          </a:p>
          <a:p>
            <a:pPr lvl="2"/>
            <a:r>
              <a:rPr lang="hr-HR" smtClean="0"/>
              <a:t>Third level</a:t>
            </a:r>
          </a:p>
          <a:p>
            <a:pPr lvl="3"/>
            <a:r>
              <a:rPr lang="hr-HR" smtClean="0"/>
              <a:t>Fourth level</a:t>
            </a:r>
          </a:p>
          <a:p>
            <a:pPr lvl="4"/>
            <a:r>
              <a:rPr lang="hr-HR"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hr-HR" smtClean="0"/>
              <a:t>Click to edit Master text styles</a:t>
            </a:r>
          </a:p>
          <a:p>
            <a:pPr lvl="1"/>
            <a:r>
              <a:rPr lang="hr-HR" smtClean="0"/>
              <a:t>Second level</a:t>
            </a:r>
          </a:p>
          <a:p>
            <a:pPr lvl="2"/>
            <a:r>
              <a:rPr lang="hr-HR" smtClean="0"/>
              <a:t>Third level</a:t>
            </a:r>
          </a:p>
          <a:p>
            <a:pPr lvl="3"/>
            <a:r>
              <a:rPr lang="hr-HR" smtClean="0"/>
              <a:t>Fourth level</a:t>
            </a:r>
          </a:p>
          <a:p>
            <a:pPr lvl="4"/>
            <a:r>
              <a:rPr lang="hr-HR" smtClean="0"/>
              <a:t>Fifth level</a:t>
            </a:r>
            <a:endParaRPr lang="en-US" dirty="0"/>
          </a:p>
        </p:txBody>
      </p:sp>
      <p:sp>
        <p:nvSpPr>
          <p:cNvPr id="5" name="Date Placeholder 4"/>
          <p:cNvSpPr>
            <a:spLocks noGrp="1"/>
          </p:cNvSpPr>
          <p:nvPr>
            <p:ph type="dt" sz="half" idx="10"/>
          </p:nvPr>
        </p:nvSpPr>
        <p:spPr/>
        <p:txBody>
          <a:bodyPr/>
          <a:lstStyle/>
          <a:p>
            <a:fld id="{1768CE28-528B-8B4F-829F-2B138C403A3A}"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9C9816-D03D-DC48-AE5D-4D18614BF86F}" type="slidenum">
              <a:rPr lang="en-US" smtClean="0"/>
              <a:t>‹#›</a:t>
            </a:fld>
            <a:endParaRPr lang="en-US"/>
          </a:p>
        </p:txBody>
      </p:sp>
    </p:spTree>
    <p:extLst>
      <p:ext uri="{BB962C8B-B14F-4D97-AF65-F5344CB8AC3E}">
        <p14:creationId xmlns:p14="http://schemas.microsoft.com/office/powerpoint/2010/main" val="109088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hr-HR"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hr-HR" smtClean="0"/>
              <a:t>Click to edit Master text styles</a:t>
            </a:r>
          </a:p>
          <a:p>
            <a:pPr lvl="1"/>
            <a:r>
              <a:rPr lang="hr-HR" smtClean="0"/>
              <a:t>Second level</a:t>
            </a:r>
          </a:p>
          <a:p>
            <a:pPr lvl="2"/>
            <a:r>
              <a:rPr lang="hr-HR" smtClean="0"/>
              <a:t>Third level</a:t>
            </a:r>
          </a:p>
          <a:p>
            <a:pPr lvl="3"/>
            <a:r>
              <a:rPr lang="hr-HR" smtClean="0"/>
              <a:t>Fourth level</a:t>
            </a:r>
          </a:p>
          <a:p>
            <a:pPr lvl="4"/>
            <a:r>
              <a:rPr lang="hr-HR"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hr-HR" smtClean="0"/>
              <a:t>Click to edit Master text styles</a:t>
            </a:r>
          </a:p>
          <a:p>
            <a:pPr lvl="1"/>
            <a:r>
              <a:rPr lang="hr-HR" smtClean="0"/>
              <a:t>Second level</a:t>
            </a:r>
          </a:p>
          <a:p>
            <a:pPr lvl="2"/>
            <a:r>
              <a:rPr lang="hr-HR" smtClean="0"/>
              <a:t>Third level</a:t>
            </a:r>
          </a:p>
          <a:p>
            <a:pPr lvl="3"/>
            <a:r>
              <a:rPr lang="hr-HR" smtClean="0"/>
              <a:t>Fourth level</a:t>
            </a:r>
          </a:p>
          <a:p>
            <a:pPr lvl="4"/>
            <a:r>
              <a:rPr lang="hr-HR" smtClean="0"/>
              <a:t>Fifth level</a:t>
            </a:r>
            <a:endParaRPr lang="en-US" dirty="0"/>
          </a:p>
        </p:txBody>
      </p:sp>
      <p:sp>
        <p:nvSpPr>
          <p:cNvPr id="7" name="Date Placeholder 6"/>
          <p:cNvSpPr>
            <a:spLocks noGrp="1"/>
          </p:cNvSpPr>
          <p:nvPr>
            <p:ph type="dt" sz="half" idx="10"/>
          </p:nvPr>
        </p:nvSpPr>
        <p:spPr/>
        <p:txBody>
          <a:bodyPr/>
          <a:lstStyle/>
          <a:p>
            <a:fld id="{1768CE28-528B-8B4F-829F-2B138C403A3A}" type="datetimeFigureOut">
              <a:rPr lang="en-US" smtClean="0"/>
              <a:t>10/29/2016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9C9816-D03D-DC48-AE5D-4D18614BF86F}" type="slidenum">
              <a:rPr lang="en-US" smtClean="0"/>
              <a:t>‹#›</a:t>
            </a:fld>
            <a:endParaRPr lang="en-US"/>
          </a:p>
        </p:txBody>
      </p:sp>
    </p:spTree>
    <p:extLst>
      <p:ext uri="{BB962C8B-B14F-4D97-AF65-F5344CB8AC3E}">
        <p14:creationId xmlns:p14="http://schemas.microsoft.com/office/powerpoint/2010/main" val="1640381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Click to edit Master title style</a:t>
            </a:r>
            <a:endParaRPr lang="en-US" dirty="0"/>
          </a:p>
        </p:txBody>
      </p:sp>
      <p:sp>
        <p:nvSpPr>
          <p:cNvPr id="3" name="Date Placeholder 2"/>
          <p:cNvSpPr>
            <a:spLocks noGrp="1"/>
          </p:cNvSpPr>
          <p:nvPr>
            <p:ph type="dt" sz="half" idx="10"/>
          </p:nvPr>
        </p:nvSpPr>
        <p:spPr/>
        <p:txBody>
          <a:bodyPr/>
          <a:lstStyle/>
          <a:p>
            <a:fld id="{1768CE28-528B-8B4F-829F-2B138C403A3A}" type="datetimeFigureOut">
              <a:rPr lang="en-US" smtClean="0"/>
              <a:t>10/29/2016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9C9816-D03D-DC48-AE5D-4D18614BF86F}" type="slidenum">
              <a:rPr lang="en-US" smtClean="0"/>
              <a:t>‹#›</a:t>
            </a:fld>
            <a:endParaRPr lang="en-US"/>
          </a:p>
        </p:txBody>
      </p:sp>
    </p:spTree>
    <p:extLst>
      <p:ext uri="{BB962C8B-B14F-4D97-AF65-F5344CB8AC3E}">
        <p14:creationId xmlns:p14="http://schemas.microsoft.com/office/powerpoint/2010/main" val="490205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768CE28-528B-8B4F-829F-2B138C403A3A}" type="datetimeFigureOut">
              <a:rPr lang="en-US" smtClean="0"/>
              <a:t>10/29/2016</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A9C9816-D03D-DC48-AE5D-4D18614BF86F}" type="slidenum">
              <a:rPr lang="en-US" smtClean="0"/>
              <a:t>‹#›</a:t>
            </a:fld>
            <a:endParaRPr lang="en-US"/>
          </a:p>
        </p:txBody>
      </p:sp>
    </p:spTree>
    <p:extLst>
      <p:ext uri="{BB962C8B-B14F-4D97-AF65-F5344CB8AC3E}">
        <p14:creationId xmlns:p14="http://schemas.microsoft.com/office/powerpoint/2010/main" val="1130904649"/>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hr-HR"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hr-HR" smtClean="0"/>
              <a:t>Click to edit Master text styles</a:t>
            </a:r>
          </a:p>
          <a:p>
            <a:pPr lvl="1"/>
            <a:r>
              <a:rPr lang="hr-HR" smtClean="0"/>
              <a:t>Second level</a:t>
            </a:r>
          </a:p>
          <a:p>
            <a:pPr lvl="2"/>
            <a:r>
              <a:rPr lang="hr-HR" smtClean="0"/>
              <a:t>Third level</a:t>
            </a:r>
          </a:p>
          <a:p>
            <a:pPr lvl="3"/>
            <a:r>
              <a:rPr lang="hr-HR" smtClean="0"/>
              <a:t>Fourth level</a:t>
            </a:r>
          </a:p>
          <a:p>
            <a:pPr lvl="4"/>
            <a:r>
              <a:rPr lang="hr-HR"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768CE28-528B-8B4F-829F-2B138C403A3A}" type="datetimeFigureOut">
              <a:rPr lang="en-US" smtClean="0"/>
              <a:t>10/29/2016</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A9C9816-D03D-DC48-AE5D-4D18614BF86F}" type="slidenum">
              <a:rPr lang="en-US" smtClean="0"/>
              <a:t>‹#›</a:t>
            </a:fld>
            <a:endParaRPr lang="en-US"/>
          </a:p>
        </p:txBody>
      </p:sp>
    </p:spTree>
    <p:extLst>
      <p:ext uri="{BB962C8B-B14F-4D97-AF65-F5344CB8AC3E}">
        <p14:creationId xmlns:p14="http://schemas.microsoft.com/office/powerpoint/2010/main" val="188415979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hr-HR"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smtClean="0"/>
              <a:t>Drag picture to placeholder or click icon to add</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Click to edit Master text styles</a:t>
            </a:r>
          </a:p>
        </p:txBody>
      </p:sp>
      <p:sp>
        <p:nvSpPr>
          <p:cNvPr id="5" name="Date Placeholder 4"/>
          <p:cNvSpPr>
            <a:spLocks noGrp="1"/>
          </p:cNvSpPr>
          <p:nvPr>
            <p:ph type="dt" sz="half" idx="10"/>
          </p:nvPr>
        </p:nvSpPr>
        <p:spPr/>
        <p:txBody>
          <a:bodyPr/>
          <a:lstStyle/>
          <a:p>
            <a:fld id="{1768CE28-528B-8B4F-829F-2B138C403A3A}"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A9C9816-D03D-DC48-AE5D-4D18614BF86F}" type="slidenum">
              <a:rPr lang="en-US" smtClean="0"/>
              <a:t>‹#›</a:t>
            </a:fld>
            <a:endParaRPr lang="en-US"/>
          </a:p>
        </p:txBody>
      </p:sp>
    </p:spTree>
    <p:extLst>
      <p:ext uri="{BB962C8B-B14F-4D97-AF65-F5344CB8AC3E}">
        <p14:creationId xmlns:p14="http://schemas.microsoft.com/office/powerpoint/2010/main" val="279782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hr-HR"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hr-HR" smtClean="0"/>
              <a:t>Click to edit Master text styles</a:t>
            </a:r>
          </a:p>
          <a:p>
            <a:pPr lvl="1"/>
            <a:r>
              <a:rPr lang="hr-HR" smtClean="0"/>
              <a:t>Second level</a:t>
            </a:r>
          </a:p>
          <a:p>
            <a:pPr lvl="2"/>
            <a:r>
              <a:rPr lang="hr-HR" smtClean="0"/>
              <a:t>Third level</a:t>
            </a:r>
          </a:p>
          <a:p>
            <a:pPr lvl="3"/>
            <a:r>
              <a:rPr lang="hr-HR" smtClean="0"/>
              <a:t>Fourth level</a:t>
            </a:r>
          </a:p>
          <a:p>
            <a:pPr lvl="4"/>
            <a:r>
              <a:rPr lang="hr-HR"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768CE28-528B-8B4F-829F-2B138C403A3A}" type="datetimeFigureOut">
              <a:rPr lang="en-US" smtClean="0"/>
              <a:t>10/29/2016</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A9C9816-D03D-DC48-AE5D-4D18614BF86F}"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9568911"/>
      </p:ext>
    </p:extLst>
  </p:cSld>
  <p:clrMap bg1="lt1" tx1="dk1" bg2="lt2" tx2="dk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err="1"/>
              <a:t>Pravni</a:t>
            </a:r>
            <a:r>
              <a:rPr lang="en-US" dirty="0"/>
              <a:t> </a:t>
            </a:r>
            <a:r>
              <a:rPr lang="en-US" dirty="0" err="1"/>
              <a:t>prijepori</a:t>
            </a:r>
            <a:r>
              <a:rPr lang="en-US" dirty="0"/>
              <a:t> </a:t>
            </a:r>
            <a:r>
              <a:rPr lang="en-US" dirty="0" err="1"/>
              <a:t>uz</a:t>
            </a:r>
            <a:r>
              <a:rPr lang="en-US" dirty="0"/>
              <a:t> </a:t>
            </a:r>
            <a:r>
              <a:rPr lang="en-US" dirty="0" err="1"/>
              <a:t>tzv</a:t>
            </a:r>
            <a:r>
              <a:rPr lang="en-US" dirty="0"/>
              <a:t>. </a:t>
            </a:r>
            <a:r>
              <a:rPr lang="en-US" dirty="0" err="1"/>
              <a:t>Zakon</a:t>
            </a:r>
            <a:r>
              <a:rPr lang="en-US" dirty="0"/>
              <a:t> o </a:t>
            </a:r>
            <a:r>
              <a:rPr lang="en-US" dirty="0" err="1"/>
              <a:t>regionalnoj</a:t>
            </a:r>
            <a:r>
              <a:rPr lang="en-US" dirty="0"/>
              <a:t> </a:t>
            </a:r>
            <a:r>
              <a:rPr lang="en-US" dirty="0" err="1"/>
              <a:t>nadležnosti</a:t>
            </a:r>
            <a:r>
              <a:rPr lang="en-US" dirty="0"/>
              <a:t> </a:t>
            </a:r>
            <a:r>
              <a:rPr lang="en-US" dirty="0" err="1"/>
              <a:t>za</a:t>
            </a:r>
            <a:r>
              <a:rPr lang="en-US" dirty="0"/>
              <a:t> </a:t>
            </a:r>
            <a:r>
              <a:rPr lang="en-US" dirty="0" err="1"/>
              <a:t>ratne</a:t>
            </a:r>
            <a:r>
              <a:rPr lang="en-US" dirty="0"/>
              <a:t> </a:t>
            </a:r>
            <a:r>
              <a:rPr lang="en-US" dirty="0" err="1"/>
              <a:t>zločine</a:t>
            </a:r>
            <a:r>
              <a:rPr lang="en-US" dirty="0"/>
              <a:t> </a:t>
            </a:r>
            <a:r>
              <a:rPr lang="en-US" dirty="0" err="1"/>
              <a:t>Republike</a:t>
            </a:r>
            <a:r>
              <a:rPr lang="en-US" dirty="0"/>
              <a:t> </a:t>
            </a:r>
            <a:r>
              <a:rPr lang="en-US" dirty="0" err="1"/>
              <a:t>Srbije</a:t>
            </a:r>
            <a:endParaRPr lang="en-US" dirty="0"/>
          </a:p>
        </p:txBody>
      </p:sp>
      <p:sp>
        <p:nvSpPr>
          <p:cNvPr id="3" name="Subtitle 2"/>
          <p:cNvSpPr>
            <a:spLocks noGrp="1"/>
          </p:cNvSpPr>
          <p:nvPr>
            <p:ph type="subTitle" idx="1"/>
          </p:nvPr>
        </p:nvSpPr>
        <p:spPr/>
        <p:txBody>
          <a:bodyPr>
            <a:normAutofit/>
          </a:bodyPr>
          <a:lstStyle/>
          <a:p>
            <a:r>
              <a:rPr lang="en-US" dirty="0" err="1" smtClean="0"/>
              <a:t>Prof.dr.sc</a:t>
            </a:r>
            <a:r>
              <a:rPr lang="en-US" dirty="0" smtClean="0"/>
              <a:t>. </a:t>
            </a:r>
            <a:r>
              <a:rPr lang="en-US" dirty="0" err="1" smtClean="0"/>
              <a:t>Davor</a:t>
            </a:r>
            <a:r>
              <a:rPr lang="en-US" dirty="0" smtClean="0"/>
              <a:t> </a:t>
            </a:r>
            <a:r>
              <a:rPr lang="en-US" dirty="0" err="1" smtClean="0"/>
              <a:t>Derenčinović</a:t>
            </a:r>
            <a:endParaRPr lang="en-US" dirty="0" smtClean="0"/>
          </a:p>
          <a:p>
            <a:r>
              <a:rPr lang="hr-HR" dirty="0" smtClean="0"/>
              <a:t>PREDAVANJA NA PDS IZ KAZNENOPRAVNIH ZNANOSTI </a:t>
            </a:r>
            <a:endParaRPr lang="en-US" dirty="0"/>
          </a:p>
        </p:txBody>
      </p:sp>
    </p:spTree>
    <p:extLst>
      <p:ext uri="{BB962C8B-B14F-4D97-AF65-F5344CB8AC3E}">
        <p14:creationId xmlns:p14="http://schemas.microsoft.com/office/powerpoint/2010/main" val="17338843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Univerzalna</a:t>
            </a:r>
            <a:r>
              <a:rPr lang="en-US" dirty="0" smtClean="0"/>
              <a:t> </a:t>
            </a:r>
            <a:r>
              <a:rPr lang="en-US" dirty="0" err="1" smtClean="0"/>
              <a:t>jurisdikcija</a:t>
            </a:r>
            <a:r>
              <a:rPr lang="en-US" dirty="0" smtClean="0"/>
              <a:t> </a:t>
            </a:r>
            <a:endParaRPr lang="en-US" dirty="0"/>
          </a:p>
        </p:txBody>
      </p:sp>
      <p:sp>
        <p:nvSpPr>
          <p:cNvPr id="3" name="Content Placeholder 2"/>
          <p:cNvSpPr>
            <a:spLocks noGrp="1"/>
          </p:cNvSpPr>
          <p:nvPr>
            <p:ph idx="1"/>
          </p:nvPr>
        </p:nvSpPr>
        <p:spPr/>
        <p:txBody>
          <a:bodyPr>
            <a:normAutofit/>
          </a:bodyPr>
          <a:lstStyle/>
          <a:p>
            <a:r>
              <a:rPr lang="en-US" sz="2400" dirty="0" smtClean="0"/>
              <a:t>- </a:t>
            </a:r>
            <a:r>
              <a:rPr lang="en-US" sz="2400" dirty="0" err="1" smtClean="0"/>
              <a:t>Eksteritorijalno</a:t>
            </a:r>
            <a:r>
              <a:rPr lang="en-US" sz="2400" dirty="0" smtClean="0"/>
              <a:t> </a:t>
            </a:r>
            <a:r>
              <a:rPr lang="en-US" sz="2400" dirty="0" err="1" smtClean="0"/>
              <a:t>načelo</a:t>
            </a:r>
            <a:r>
              <a:rPr lang="en-US" sz="2400" dirty="0" smtClean="0"/>
              <a:t> </a:t>
            </a:r>
            <a:r>
              <a:rPr lang="en-US" sz="2400" dirty="0" err="1" smtClean="0"/>
              <a:t>primjene</a:t>
            </a:r>
            <a:r>
              <a:rPr lang="en-US" sz="2400" dirty="0" smtClean="0"/>
              <a:t> </a:t>
            </a:r>
            <a:r>
              <a:rPr lang="en-US" sz="2400" dirty="0" err="1" smtClean="0"/>
              <a:t>kaznenog</a:t>
            </a:r>
            <a:r>
              <a:rPr lang="en-US" sz="2400" dirty="0" smtClean="0"/>
              <a:t> </a:t>
            </a:r>
            <a:r>
              <a:rPr lang="en-US" sz="2400" dirty="0" err="1" smtClean="0"/>
              <a:t>zakonodavstva</a:t>
            </a:r>
            <a:r>
              <a:rPr lang="en-US" sz="2400" dirty="0" smtClean="0"/>
              <a:t> u </a:t>
            </a:r>
            <a:r>
              <a:rPr lang="en-US" sz="2400" dirty="0" err="1" smtClean="0"/>
              <a:t>prostoru</a:t>
            </a:r>
            <a:r>
              <a:rPr lang="en-US" sz="2400" dirty="0" smtClean="0"/>
              <a:t> </a:t>
            </a:r>
          </a:p>
          <a:p>
            <a:r>
              <a:rPr lang="en-US" sz="2400" dirty="0" smtClean="0"/>
              <a:t>- </a:t>
            </a:r>
            <a:r>
              <a:rPr lang="en-US" sz="2400" dirty="0" err="1" smtClean="0"/>
              <a:t>Izvorno</a:t>
            </a:r>
            <a:r>
              <a:rPr lang="en-US" sz="2400" dirty="0" smtClean="0"/>
              <a:t> </a:t>
            </a:r>
            <a:r>
              <a:rPr lang="en-US" sz="2400" dirty="0" err="1" smtClean="0"/>
              <a:t>primjenjiva</a:t>
            </a:r>
            <a:r>
              <a:rPr lang="en-US" sz="2400" dirty="0" smtClean="0"/>
              <a:t> </a:t>
            </a:r>
            <a:r>
              <a:rPr lang="en-US" sz="2400" dirty="0" err="1" smtClean="0"/>
              <a:t>na</a:t>
            </a:r>
            <a:r>
              <a:rPr lang="en-US" sz="2400" dirty="0" smtClean="0"/>
              <a:t> </a:t>
            </a:r>
            <a:r>
              <a:rPr lang="en-US" sz="2400" dirty="0" err="1" smtClean="0"/>
              <a:t>tzv</a:t>
            </a:r>
            <a:r>
              <a:rPr lang="en-US" sz="2400" dirty="0" smtClean="0"/>
              <a:t>. </a:t>
            </a:r>
            <a:r>
              <a:rPr lang="en-US" sz="2400" dirty="0" err="1" smtClean="0"/>
              <a:t>eksteritorijalna</a:t>
            </a:r>
            <a:r>
              <a:rPr lang="en-US" sz="2400" dirty="0" smtClean="0"/>
              <a:t> </a:t>
            </a:r>
            <a:r>
              <a:rPr lang="en-US" sz="2400" dirty="0" err="1" smtClean="0"/>
              <a:t>kaznena</a:t>
            </a:r>
            <a:r>
              <a:rPr lang="en-US" sz="2400" dirty="0" smtClean="0"/>
              <a:t> </a:t>
            </a:r>
            <a:r>
              <a:rPr lang="en-US" sz="2400" dirty="0" err="1" smtClean="0"/>
              <a:t>djela</a:t>
            </a:r>
            <a:r>
              <a:rPr lang="en-US" sz="2400" dirty="0" smtClean="0"/>
              <a:t> (</a:t>
            </a:r>
            <a:r>
              <a:rPr lang="en-US" sz="2400" dirty="0" err="1" smtClean="0"/>
              <a:t>npr</a:t>
            </a:r>
            <a:r>
              <a:rPr lang="en-US" sz="2400" dirty="0" smtClean="0"/>
              <a:t>. </a:t>
            </a:r>
            <a:r>
              <a:rPr lang="en-US" sz="2400" dirty="0" err="1" smtClean="0"/>
              <a:t>piratstvo</a:t>
            </a:r>
            <a:r>
              <a:rPr lang="en-US" sz="2400" dirty="0" smtClean="0"/>
              <a:t>) </a:t>
            </a:r>
          </a:p>
          <a:p>
            <a:r>
              <a:rPr lang="en-US" sz="2400" dirty="0" smtClean="0"/>
              <a:t>- </a:t>
            </a:r>
            <a:r>
              <a:rPr lang="en-US" sz="2400" dirty="0" err="1" smtClean="0"/>
              <a:t>Kasnije</a:t>
            </a:r>
            <a:r>
              <a:rPr lang="en-US" sz="2400" dirty="0" smtClean="0"/>
              <a:t> </a:t>
            </a:r>
            <a:r>
              <a:rPr lang="en-US" sz="2400" dirty="0" err="1" smtClean="0"/>
              <a:t>proširena</a:t>
            </a:r>
            <a:r>
              <a:rPr lang="en-US" sz="2400" dirty="0" smtClean="0"/>
              <a:t> </a:t>
            </a:r>
            <a:r>
              <a:rPr lang="en-US" sz="2400" dirty="0" err="1" smtClean="0"/>
              <a:t>na</a:t>
            </a:r>
            <a:r>
              <a:rPr lang="en-US" sz="2400" dirty="0" smtClean="0"/>
              <a:t> </a:t>
            </a:r>
            <a:r>
              <a:rPr lang="en-US" sz="2400" dirty="0" err="1" smtClean="0"/>
              <a:t>najteže</a:t>
            </a:r>
            <a:r>
              <a:rPr lang="en-US" sz="2400" dirty="0" smtClean="0"/>
              <a:t> </a:t>
            </a:r>
            <a:r>
              <a:rPr lang="en-US" sz="2400" dirty="0" err="1" smtClean="0"/>
              <a:t>međunarodne</a:t>
            </a:r>
            <a:r>
              <a:rPr lang="en-US" sz="2400" dirty="0" smtClean="0"/>
              <a:t> </a:t>
            </a:r>
            <a:r>
              <a:rPr lang="en-US" sz="2400" dirty="0" err="1" smtClean="0"/>
              <a:t>zločine</a:t>
            </a:r>
            <a:r>
              <a:rPr lang="en-US" sz="2400" dirty="0" smtClean="0"/>
              <a:t> </a:t>
            </a:r>
            <a:r>
              <a:rPr lang="en-US" sz="2400" dirty="0" err="1" smtClean="0"/>
              <a:t>radi</a:t>
            </a:r>
            <a:r>
              <a:rPr lang="en-US" sz="2400" dirty="0" smtClean="0"/>
              <a:t> </a:t>
            </a:r>
            <a:r>
              <a:rPr lang="en-US" sz="2400" dirty="0" err="1" smtClean="0"/>
              <a:t>izbjegavanja</a:t>
            </a:r>
            <a:r>
              <a:rPr lang="en-US" sz="2400" dirty="0" smtClean="0"/>
              <a:t> </a:t>
            </a:r>
            <a:r>
              <a:rPr lang="en-US" sz="2400" dirty="0" err="1" smtClean="0"/>
              <a:t>nekažnjivosti</a:t>
            </a:r>
            <a:r>
              <a:rPr lang="en-US" sz="2400" dirty="0" smtClean="0"/>
              <a:t> (</a:t>
            </a:r>
            <a:r>
              <a:rPr lang="en-US" sz="2400" dirty="0" err="1" smtClean="0"/>
              <a:t>npr</a:t>
            </a:r>
            <a:r>
              <a:rPr lang="en-US" sz="2400" dirty="0" smtClean="0"/>
              <a:t>. </a:t>
            </a:r>
            <a:r>
              <a:rPr lang="en-US" sz="2400" dirty="0" err="1" smtClean="0"/>
              <a:t>ratni</a:t>
            </a:r>
            <a:r>
              <a:rPr lang="en-US" sz="2400" dirty="0" smtClean="0"/>
              <a:t> </a:t>
            </a:r>
            <a:r>
              <a:rPr lang="en-US" sz="2400" dirty="0" err="1" smtClean="0"/>
              <a:t>zločini</a:t>
            </a:r>
            <a:r>
              <a:rPr lang="en-US" sz="2400" dirty="0" smtClean="0"/>
              <a:t>, </a:t>
            </a:r>
            <a:r>
              <a:rPr lang="en-US" sz="2400" dirty="0" err="1" smtClean="0"/>
              <a:t>genocid</a:t>
            </a:r>
            <a:r>
              <a:rPr lang="en-US" sz="2400" dirty="0" smtClean="0"/>
              <a:t>, </a:t>
            </a:r>
            <a:r>
              <a:rPr lang="en-US" sz="2400" dirty="0" err="1" smtClean="0"/>
              <a:t>zločini</a:t>
            </a:r>
            <a:r>
              <a:rPr lang="en-US" sz="2400" dirty="0" smtClean="0"/>
              <a:t> </a:t>
            </a:r>
            <a:r>
              <a:rPr lang="en-US" sz="2400" dirty="0" err="1" smtClean="0"/>
              <a:t>protiv</a:t>
            </a:r>
            <a:r>
              <a:rPr lang="en-US" sz="2400" dirty="0" smtClean="0"/>
              <a:t> </a:t>
            </a:r>
            <a:r>
              <a:rPr lang="en-US" sz="2400" dirty="0" err="1" smtClean="0"/>
              <a:t>čovječnosti</a:t>
            </a:r>
            <a:r>
              <a:rPr lang="en-US" sz="2400" dirty="0" smtClean="0"/>
              <a:t>) </a:t>
            </a:r>
          </a:p>
          <a:p>
            <a:r>
              <a:rPr lang="en-US" sz="2400" dirty="0" smtClean="0"/>
              <a:t>- </a:t>
            </a:r>
            <a:r>
              <a:rPr lang="en-US" sz="2400" dirty="0" err="1" smtClean="0"/>
              <a:t>Univerzalna</a:t>
            </a:r>
            <a:r>
              <a:rPr lang="en-US" sz="2400" dirty="0" smtClean="0"/>
              <a:t> </a:t>
            </a:r>
            <a:r>
              <a:rPr lang="en-US" sz="2400" dirty="0" err="1" smtClean="0"/>
              <a:t>jurisdikcija</a:t>
            </a:r>
            <a:r>
              <a:rPr lang="en-US" sz="2400" dirty="0" smtClean="0"/>
              <a:t> </a:t>
            </a:r>
            <a:r>
              <a:rPr lang="en-US" sz="2400" dirty="0" err="1" smtClean="0"/>
              <a:t>i</a:t>
            </a:r>
            <a:r>
              <a:rPr lang="en-US" sz="2400" dirty="0" smtClean="0"/>
              <a:t> </a:t>
            </a:r>
            <a:r>
              <a:rPr lang="en-US" sz="2400" dirty="0" err="1" smtClean="0"/>
              <a:t>načelo</a:t>
            </a:r>
            <a:r>
              <a:rPr lang="en-US" sz="2400" dirty="0" smtClean="0"/>
              <a:t> </a:t>
            </a:r>
            <a:r>
              <a:rPr lang="en-US" sz="2400" dirty="0" err="1" smtClean="0"/>
              <a:t>aut</a:t>
            </a:r>
            <a:r>
              <a:rPr lang="en-US" sz="2400" dirty="0" smtClean="0"/>
              <a:t> </a:t>
            </a:r>
            <a:r>
              <a:rPr lang="en-US" sz="2400" dirty="0" err="1" smtClean="0"/>
              <a:t>dedere</a:t>
            </a:r>
            <a:r>
              <a:rPr lang="en-US" sz="2400" dirty="0" smtClean="0"/>
              <a:t> </a:t>
            </a:r>
            <a:r>
              <a:rPr lang="en-US" sz="2400" dirty="0" err="1" smtClean="0"/>
              <a:t>aut</a:t>
            </a:r>
            <a:r>
              <a:rPr lang="en-US" sz="2400" dirty="0" smtClean="0"/>
              <a:t> </a:t>
            </a:r>
            <a:r>
              <a:rPr lang="en-US" sz="2400" dirty="0" err="1" smtClean="0"/>
              <a:t>judicare</a:t>
            </a:r>
            <a:endParaRPr lang="en-US" sz="2400" dirty="0" smtClean="0"/>
          </a:p>
          <a:p>
            <a:r>
              <a:rPr lang="en-US" sz="2400" dirty="0" smtClean="0"/>
              <a:t>- </a:t>
            </a:r>
            <a:r>
              <a:rPr lang="en-US" sz="2400" dirty="0" err="1" smtClean="0"/>
              <a:t>Univerzalna</a:t>
            </a:r>
            <a:r>
              <a:rPr lang="en-US" sz="2400" dirty="0" smtClean="0"/>
              <a:t> </a:t>
            </a:r>
            <a:r>
              <a:rPr lang="en-US" sz="2400" dirty="0" err="1" smtClean="0"/>
              <a:t>jurisdikcija</a:t>
            </a:r>
            <a:r>
              <a:rPr lang="en-US" sz="2400" dirty="0" smtClean="0"/>
              <a:t> </a:t>
            </a:r>
            <a:r>
              <a:rPr lang="en-US" sz="2400" dirty="0" err="1" smtClean="0"/>
              <a:t>i</a:t>
            </a:r>
            <a:r>
              <a:rPr lang="en-US" sz="2400" dirty="0" smtClean="0"/>
              <a:t> </a:t>
            </a:r>
            <a:r>
              <a:rPr lang="en-US" sz="2400" dirty="0" err="1" smtClean="0"/>
              <a:t>međunarodni</a:t>
            </a:r>
            <a:r>
              <a:rPr lang="en-US" sz="2400" dirty="0" smtClean="0"/>
              <a:t> (</a:t>
            </a:r>
            <a:r>
              <a:rPr lang="en-US" sz="2400" dirty="0" err="1" smtClean="0"/>
              <a:t>i</a:t>
            </a:r>
            <a:r>
              <a:rPr lang="en-US" sz="2400" dirty="0" smtClean="0"/>
              <a:t> </a:t>
            </a:r>
            <a:r>
              <a:rPr lang="en-US" sz="2400" dirty="0" err="1" smtClean="0"/>
              <a:t>hibridni</a:t>
            </a:r>
            <a:r>
              <a:rPr lang="en-US" sz="2400" dirty="0" smtClean="0"/>
              <a:t>) </a:t>
            </a:r>
            <a:r>
              <a:rPr lang="en-US" sz="2400" dirty="0" err="1" smtClean="0"/>
              <a:t>kazneni</a:t>
            </a:r>
            <a:r>
              <a:rPr lang="en-US" sz="2400" dirty="0" smtClean="0"/>
              <a:t> </a:t>
            </a:r>
            <a:r>
              <a:rPr lang="en-US" sz="2400" dirty="0" err="1" smtClean="0"/>
              <a:t>sudovi</a:t>
            </a:r>
            <a:endParaRPr lang="en-US" sz="2400" dirty="0" smtClean="0"/>
          </a:p>
          <a:p>
            <a:r>
              <a:rPr lang="en-US" sz="2400" dirty="0" smtClean="0"/>
              <a:t>- </a:t>
            </a:r>
            <a:r>
              <a:rPr lang="en-US" sz="2400" dirty="0" err="1" smtClean="0"/>
              <a:t>Ograničenja</a:t>
            </a:r>
            <a:r>
              <a:rPr lang="en-US" sz="2400" dirty="0" smtClean="0"/>
              <a:t> </a:t>
            </a:r>
            <a:r>
              <a:rPr lang="en-US" sz="2400" dirty="0" err="1" smtClean="0"/>
              <a:t>univerzalne</a:t>
            </a:r>
            <a:r>
              <a:rPr lang="en-US" sz="2400" dirty="0" smtClean="0"/>
              <a:t> </a:t>
            </a:r>
            <a:r>
              <a:rPr lang="en-US" sz="2400" dirty="0" err="1" smtClean="0"/>
              <a:t>jurisdikcije</a:t>
            </a:r>
            <a:r>
              <a:rPr lang="en-US" sz="2400" dirty="0" smtClean="0"/>
              <a:t> (</a:t>
            </a:r>
            <a:r>
              <a:rPr lang="en-US" sz="2400" dirty="0" err="1" smtClean="0"/>
              <a:t>supsidijarnost</a:t>
            </a:r>
            <a:r>
              <a:rPr lang="en-US" sz="2400" dirty="0" smtClean="0"/>
              <a:t>, ne </a:t>
            </a:r>
            <a:r>
              <a:rPr lang="en-US" sz="2400" dirty="0" err="1" smtClean="0"/>
              <a:t>bis</a:t>
            </a:r>
            <a:r>
              <a:rPr lang="en-US" sz="2400" dirty="0" smtClean="0"/>
              <a:t> in idem, </a:t>
            </a:r>
            <a:r>
              <a:rPr lang="en-US" sz="2400" dirty="0" err="1" smtClean="0"/>
              <a:t>zabrana</a:t>
            </a:r>
            <a:r>
              <a:rPr lang="en-US" sz="2400" dirty="0" smtClean="0"/>
              <a:t> </a:t>
            </a:r>
            <a:r>
              <a:rPr lang="en-US" sz="2400" dirty="0" err="1" smtClean="0"/>
              <a:t>suđenja</a:t>
            </a:r>
            <a:r>
              <a:rPr lang="en-US" sz="2400" dirty="0" smtClean="0"/>
              <a:t> in absentia </a:t>
            </a:r>
            <a:r>
              <a:rPr lang="en-US" sz="2400" dirty="0" err="1" smtClean="0"/>
              <a:t>itd</a:t>
            </a:r>
            <a:r>
              <a:rPr lang="en-US" sz="2400" dirty="0" smtClean="0"/>
              <a:t>.) </a:t>
            </a:r>
            <a:endParaRPr lang="en-US" sz="2400" dirty="0"/>
          </a:p>
        </p:txBody>
      </p:sp>
    </p:spTree>
    <p:extLst>
      <p:ext uri="{BB962C8B-B14F-4D97-AF65-F5344CB8AC3E}">
        <p14:creationId xmlns:p14="http://schemas.microsoft.com/office/powerpoint/2010/main" val="1208558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Jurisdikcijsko</a:t>
            </a:r>
            <a:r>
              <a:rPr lang="en-US" dirty="0" smtClean="0"/>
              <a:t> </a:t>
            </a:r>
            <a:r>
              <a:rPr lang="en-US" dirty="0" err="1" smtClean="0"/>
              <a:t>načelo</a:t>
            </a:r>
            <a:r>
              <a:rPr lang="en-US" dirty="0" smtClean="0"/>
              <a:t> </a:t>
            </a:r>
            <a:r>
              <a:rPr lang="en-US" dirty="0" err="1" smtClean="0"/>
              <a:t>propisano</a:t>
            </a:r>
            <a:r>
              <a:rPr lang="en-US" dirty="0" smtClean="0"/>
              <a:t> u ZORZ</a:t>
            </a:r>
            <a:endParaRPr lang="en-US" dirty="0"/>
          </a:p>
        </p:txBody>
      </p:sp>
      <p:sp>
        <p:nvSpPr>
          <p:cNvPr id="3" name="Content Placeholder 2"/>
          <p:cNvSpPr>
            <a:spLocks noGrp="1"/>
          </p:cNvSpPr>
          <p:nvPr>
            <p:ph idx="1"/>
          </p:nvPr>
        </p:nvSpPr>
        <p:spPr/>
        <p:txBody>
          <a:bodyPr>
            <a:normAutofit/>
          </a:bodyPr>
          <a:lstStyle/>
          <a:p>
            <a:r>
              <a:rPr lang="en-US" sz="2400" dirty="0" smtClean="0"/>
              <a:t>- Ne </a:t>
            </a:r>
            <a:r>
              <a:rPr lang="en-US" sz="2400" dirty="0" err="1" smtClean="0"/>
              <a:t>primjenjuje</a:t>
            </a:r>
            <a:r>
              <a:rPr lang="en-US" sz="2400" dirty="0" smtClean="0"/>
              <a:t> se </a:t>
            </a:r>
            <a:r>
              <a:rPr lang="en-US" sz="2400" dirty="0" err="1" smtClean="0"/>
              <a:t>univerzalno</a:t>
            </a:r>
            <a:r>
              <a:rPr lang="en-US" sz="2400" dirty="0" smtClean="0"/>
              <a:t> </a:t>
            </a:r>
            <a:r>
              <a:rPr lang="en-US" sz="2400" dirty="0" err="1" smtClean="0"/>
              <a:t>već</a:t>
            </a:r>
            <a:r>
              <a:rPr lang="en-US" sz="2400" dirty="0" smtClean="0"/>
              <a:t> </a:t>
            </a:r>
            <a:r>
              <a:rPr lang="en-US" sz="2400" dirty="0" err="1" smtClean="0"/>
              <a:t>samo</a:t>
            </a:r>
            <a:r>
              <a:rPr lang="en-US" sz="2400" dirty="0" smtClean="0"/>
              <a:t> </a:t>
            </a:r>
            <a:r>
              <a:rPr lang="en-US" sz="2400" dirty="0" err="1" smtClean="0"/>
              <a:t>na</a:t>
            </a:r>
            <a:r>
              <a:rPr lang="en-US" sz="2400" dirty="0" smtClean="0"/>
              <a:t> </a:t>
            </a:r>
            <a:r>
              <a:rPr lang="en-US" sz="2400" dirty="0" err="1" smtClean="0"/>
              <a:t>ograničenom</a:t>
            </a:r>
            <a:r>
              <a:rPr lang="en-US" sz="2400" dirty="0" smtClean="0"/>
              <a:t> </a:t>
            </a:r>
            <a:r>
              <a:rPr lang="en-US" sz="2400" dirty="0" err="1" smtClean="0"/>
              <a:t>teritoriju</a:t>
            </a:r>
            <a:r>
              <a:rPr lang="en-US" sz="2400" dirty="0" smtClean="0"/>
              <a:t> – </a:t>
            </a:r>
            <a:r>
              <a:rPr lang="en-US" sz="2400" dirty="0" err="1" smtClean="0"/>
              <a:t>bivše</a:t>
            </a:r>
            <a:r>
              <a:rPr lang="en-US" sz="2400" dirty="0" smtClean="0"/>
              <a:t> SFRJ, a </a:t>
            </a:r>
            <a:r>
              <a:rPr lang="en-US" sz="2400" dirty="0" err="1" smtClean="0"/>
              <a:t>ograničeno</a:t>
            </a:r>
            <a:r>
              <a:rPr lang="en-US" sz="2400" dirty="0" smtClean="0"/>
              <a:t> je </a:t>
            </a:r>
            <a:r>
              <a:rPr lang="en-US" sz="2400" dirty="0" err="1" smtClean="0"/>
              <a:t>i</a:t>
            </a:r>
            <a:r>
              <a:rPr lang="en-US" sz="2400" dirty="0" smtClean="0"/>
              <a:t> </a:t>
            </a:r>
            <a:r>
              <a:rPr lang="en-US" sz="2400" dirty="0" err="1" smtClean="0"/>
              <a:t>temporalno</a:t>
            </a:r>
            <a:r>
              <a:rPr lang="en-US" sz="2400" dirty="0" smtClean="0"/>
              <a:t> (od 1991. </a:t>
            </a:r>
            <a:r>
              <a:rPr lang="en-US" sz="2400" dirty="0" err="1" smtClean="0"/>
              <a:t>godine</a:t>
            </a:r>
            <a:r>
              <a:rPr lang="en-US" sz="2400" dirty="0" smtClean="0"/>
              <a:t>) – to </a:t>
            </a:r>
            <a:r>
              <a:rPr lang="en-US" sz="2400" dirty="0" err="1" smtClean="0"/>
              <a:t>nisu</a:t>
            </a:r>
            <a:r>
              <a:rPr lang="en-US" sz="2400" dirty="0" smtClean="0"/>
              <a:t> </a:t>
            </a:r>
            <a:r>
              <a:rPr lang="en-US" sz="2400" dirty="0" err="1" smtClean="0"/>
              <a:t>karakteristike</a:t>
            </a:r>
            <a:r>
              <a:rPr lang="en-US" sz="2400" dirty="0" smtClean="0"/>
              <a:t> </a:t>
            </a:r>
            <a:r>
              <a:rPr lang="en-US" sz="2400" dirty="0" err="1" smtClean="0"/>
              <a:t>univerzalnog</a:t>
            </a:r>
            <a:r>
              <a:rPr lang="en-US" sz="2400" dirty="0" smtClean="0"/>
              <a:t> </a:t>
            </a:r>
            <a:r>
              <a:rPr lang="en-US" sz="2400" dirty="0" err="1" smtClean="0"/>
              <a:t>načela</a:t>
            </a:r>
            <a:r>
              <a:rPr lang="en-US" sz="2400" dirty="0" smtClean="0"/>
              <a:t> </a:t>
            </a:r>
          </a:p>
          <a:p>
            <a:r>
              <a:rPr lang="en-US" sz="2400" dirty="0" smtClean="0"/>
              <a:t>- </a:t>
            </a:r>
            <a:r>
              <a:rPr lang="en-US" sz="2400" dirty="0" err="1" smtClean="0"/>
              <a:t>Primjenjuje</a:t>
            </a:r>
            <a:r>
              <a:rPr lang="en-US" sz="2400" dirty="0" smtClean="0"/>
              <a:t> se </a:t>
            </a:r>
            <a:r>
              <a:rPr lang="en-US" sz="2400" dirty="0" err="1" smtClean="0"/>
              <a:t>bezuvjetno</a:t>
            </a:r>
            <a:r>
              <a:rPr lang="en-US" sz="2400" dirty="0" smtClean="0"/>
              <a:t>, </a:t>
            </a:r>
            <a:r>
              <a:rPr lang="en-US" sz="2400" dirty="0" err="1" smtClean="0"/>
              <a:t>za</a:t>
            </a:r>
            <a:r>
              <a:rPr lang="en-US" sz="2400" dirty="0" smtClean="0"/>
              <a:t> </a:t>
            </a:r>
            <a:r>
              <a:rPr lang="en-US" sz="2400" dirty="0" err="1" smtClean="0"/>
              <a:t>razliku</a:t>
            </a:r>
            <a:r>
              <a:rPr lang="en-US" sz="2400" dirty="0" smtClean="0"/>
              <a:t> od </a:t>
            </a:r>
            <a:r>
              <a:rPr lang="en-US" sz="2400" dirty="0" err="1" smtClean="0"/>
              <a:t>univerzalnog</a:t>
            </a:r>
            <a:r>
              <a:rPr lang="en-US" sz="2400" dirty="0" smtClean="0"/>
              <a:t> </a:t>
            </a:r>
            <a:r>
              <a:rPr lang="en-US" sz="2400" dirty="0" err="1" smtClean="0"/>
              <a:t>načela</a:t>
            </a:r>
            <a:r>
              <a:rPr lang="en-US" sz="2400" dirty="0" smtClean="0"/>
              <a:t> </a:t>
            </a:r>
            <a:r>
              <a:rPr lang="en-US" sz="2400" dirty="0" err="1" smtClean="0"/>
              <a:t>čija</a:t>
            </a:r>
            <a:r>
              <a:rPr lang="en-US" sz="2400" dirty="0" smtClean="0"/>
              <a:t> je </a:t>
            </a:r>
            <a:r>
              <a:rPr lang="en-US" sz="2400" dirty="0" err="1" smtClean="0"/>
              <a:t>primjena</a:t>
            </a:r>
            <a:r>
              <a:rPr lang="en-US" sz="2400" dirty="0" smtClean="0"/>
              <a:t> </a:t>
            </a:r>
            <a:r>
              <a:rPr lang="en-US" sz="2400" dirty="0" err="1" smtClean="0"/>
              <a:t>uvijek</a:t>
            </a:r>
            <a:r>
              <a:rPr lang="en-US" sz="2400" dirty="0" smtClean="0"/>
              <a:t> </a:t>
            </a:r>
            <a:r>
              <a:rPr lang="en-US" sz="2400" dirty="0" err="1" smtClean="0"/>
              <a:t>uvjetna</a:t>
            </a:r>
            <a:r>
              <a:rPr lang="en-US" sz="2400" dirty="0" smtClean="0"/>
              <a:t> </a:t>
            </a:r>
            <a:r>
              <a:rPr lang="en-US" sz="2400" dirty="0" err="1" smtClean="0"/>
              <a:t>i</a:t>
            </a:r>
            <a:r>
              <a:rPr lang="en-US" sz="2400" dirty="0" smtClean="0"/>
              <a:t> </a:t>
            </a:r>
            <a:r>
              <a:rPr lang="en-US" sz="2400" dirty="0" err="1" smtClean="0"/>
              <a:t>supsidijarna</a:t>
            </a:r>
            <a:r>
              <a:rPr lang="en-US" sz="2400" dirty="0" smtClean="0"/>
              <a:t> </a:t>
            </a:r>
          </a:p>
          <a:p>
            <a:r>
              <a:rPr lang="en-US" sz="2400" dirty="0" smtClean="0"/>
              <a:t>- </a:t>
            </a:r>
            <a:r>
              <a:rPr lang="en-US" sz="2400" dirty="0" err="1" smtClean="0"/>
              <a:t>Jurisdikcijsko</a:t>
            </a:r>
            <a:r>
              <a:rPr lang="en-US" sz="2400" dirty="0" smtClean="0"/>
              <a:t> </a:t>
            </a:r>
            <a:r>
              <a:rPr lang="en-US" sz="2400" dirty="0" err="1" smtClean="0"/>
              <a:t>načelo</a:t>
            </a:r>
            <a:r>
              <a:rPr lang="en-US" sz="2400" dirty="0" smtClean="0"/>
              <a:t> </a:t>
            </a:r>
            <a:r>
              <a:rPr lang="en-US" sz="2400" dirty="0" err="1" smtClean="0"/>
              <a:t>propisano</a:t>
            </a:r>
            <a:r>
              <a:rPr lang="en-US" sz="2400" dirty="0" smtClean="0"/>
              <a:t> ZORZ </a:t>
            </a:r>
            <a:r>
              <a:rPr lang="en-US" sz="2400" dirty="0" err="1" smtClean="0"/>
              <a:t>isključuje</a:t>
            </a:r>
            <a:r>
              <a:rPr lang="en-US" sz="2400" dirty="0" smtClean="0"/>
              <a:t> </a:t>
            </a:r>
            <a:r>
              <a:rPr lang="en-US" sz="2400" dirty="0" err="1" smtClean="0"/>
              <a:t>načelo</a:t>
            </a:r>
            <a:r>
              <a:rPr lang="en-US" sz="2400" dirty="0" smtClean="0"/>
              <a:t> ne </a:t>
            </a:r>
            <a:r>
              <a:rPr lang="en-US" sz="2400" dirty="0" err="1" smtClean="0"/>
              <a:t>bis</a:t>
            </a:r>
            <a:r>
              <a:rPr lang="en-US" sz="2400" dirty="0" smtClean="0"/>
              <a:t> in idem </a:t>
            </a:r>
            <a:r>
              <a:rPr lang="en-US" sz="2400" dirty="0" err="1" smtClean="0"/>
              <a:t>i</a:t>
            </a:r>
            <a:r>
              <a:rPr lang="en-US" sz="2400" dirty="0" smtClean="0"/>
              <a:t> </a:t>
            </a:r>
            <a:r>
              <a:rPr lang="en-US" sz="2400" dirty="0" err="1" smtClean="0"/>
              <a:t>odstupa</a:t>
            </a:r>
            <a:r>
              <a:rPr lang="en-US" sz="2400" dirty="0" smtClean="0"/>
              <a:t> od </a:t>
            </a:r>
            <a:r>
              <a:rPr lang="en-US" sz="2400" dirty="0" err="1" smtClean="0"/>
              <a:t>uvjeta</a:t>
            </a:r>
            <a:r>
              <a:rPr lang="en-US" sz="2400" dirty="0" smtClean="0"/>
              <a:t> </a:t>
            </a:r>
            <a:r>
              <a:rPr lang="en-US" sz="2400" dirty="0" err="1" smtClean="0"/>
              <a:t>zatečenosti</a:t>
            </a:r>
            <a:r>
              <a:rPr lang="en-US" sz="2400" dirty="0" smtClean="0"/>
              <a:t> </a:t>
            </a:r>
            <a:r>
              <a:rPr lang="en-US" sz="2400" dirty="0" err="1" smtClean="0"/>
              <a:t>osumnjičenika</a:t>
            </a:r>
            <a:r>
              <a:rPr lang="en-US" sz="2400" dirty="0" smtClean="0"/>
              <a:t> (</a:t>
            </a:r>
            <a:r>
              <a:rPr lang="en-US" sz="2400" dirty="0" err="1" smtClean="0"/>
              <a:t>što</a:t>
            </a:r>
            <a:r>
              <a:rPr lang="en-US" sz="2400" dirty="0" smtClean="0"/>
              <a:t> </a:t>
            </a:r>
            <a:r>
              <a:rPr lang="en-US" sz="2400" dirty="0" err="1" smtClean="0"/>
              <a:t>znači</a:t>
            </a:r>
            <a:r>
              <a:rPr lang="en-US" sz="2400" dirty="0" smtClean="0"/>
              <a:t> da </a:t>
            </a:r>
            <a:r>
              <a:rPr lang="en-US" sz="2400" dirty="0" err="1" smtClean="0"/>
              <a:t>omogućava</a:t>
            </a:r>
            <a:r>
              <a:rPr lang="en-US" sz="2400" dirty="0" smtClean="0"/>
              <a:t> </a:t>
            </a:r>
            <a:r>
              <a:rPr lang="en-US" sz="2400" dirty="0" err="1" smtClean="0"/>
              <a:t>suđenje</a:t>
            </a:r>
            <a:r>
              <a:rPr lang="en-US" sz="2400" dirty="0" smtClean="0"/>
              <a:t> u </a:t>
            </a:r>
            <a:r>
              <a:rPr lang="en-US" sz="2400" dirty="0" err="1" smtClean="0"/>
              <a:t>odsutnosti</a:t>
            </a:r>
            <a:r>
              <a:rPr lang="en-US" sz="2400" dirty="0" smtClean="0"/>
              <a:t>) – to </a:t>
            </a:r>
            <a:r>
              <a:rPr lang="en-US" sz="2400" dirty="0" err="1" smtClean="0"/>
              <a:t>nije</a:t>
            </a:r>
            <a:r>
              <a:rPr lang="en-US" sz="2400" dirty="0" smtClean="0"/>
              <a:t> u </a:t>
            </a:r>
            <a:r>
              <a:rPr lang="en-US" sz="2400" dirty="0" err="1" smtClean="0"/>
              <a:t>skladu</a:t>
            </a:r>
            <a:r>
              <a:rPr lang="en-US" sz="2400" dirty="0" smtClean="0"/>
              <a:t> </a:t>
            </a:r>
            <a:r>
              <a:rPr lang="en-US" sz="2400" dirty="0" err="1" smtClean="0"/>
              <a:t>sa</a:t>
            </a:r>
            <a:r>
              <a:rPr lang="en-US" sz="2400" dirty="0" smtClean="0"/>
              <a:t> </a:t>
            </a:r>
            <a:r>
              <a:rPr lang="en-US" sz="2400" dirty="0" err="1" smtClean="0"/>
              <a:t>standardima</a:t>
            </a:r>
            <a:r>
              <a:rPr lang="en-US" sz="2400" dirty="0" smtClean="0"/>
              <a:t> </a:t>
            </a:r>
            <a:r>
              <a:rPr lang="en-US" sz="2400" dirty="0" err="1" smtClean="0"/>
              <a:t>primjene</a:t>
            </a:r>
            <a:r>
              <a:rPr lang="en-US" sz="2400" dirty="0" smtClean="0"/>
              <a:t> </a:t>
            </a:r>
            <a:r>
              <a:rPr lang="en-US" sz="2400" dirty="0" err="1" smtClean="0"/>
              <a:t>univerzalnog</a:t>
            </a:r>
            <a:r>
              <a:rPr lang="en-US" sz="2400" dirty="0" smtClean="0"/>
              <a:t> </a:t>
            </a:r>
            <a:r>
              <a:rPr lang="en-US" sz="2400" dirty="0" err="1" smtClean="0"/>
              <a:t>načela</a:t>
            </a:r>
            <a:r>
              <a:rPr lang="en-US" sz="2400" dirty="0" smtClean="0"/>
              <a:t> (Princeton Principles of Universal Jurisdiction) </a:t>
            </a:r>
            <a:endParaRPr lang="en-US" sz="2400" dirty="0"/>
          </a:p>
        </p:txBody>
      </p:sp>
    </p:spTree>
    <p:extLst>
      <p:ext uri="{BB962C8B-B14F-4D97-AF65-F5344CB8AC3E}">
        <p14:creationId xmlns:p14="http://schemas.microsoft.com/office/powerpoint/2010/main" val="2057288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sz="4000" dirty="0" err="1" smtClean="0">
                <a:solidFill>
                  <a:srgbClr val="FF0000"/>
                </a:solidFill>
              </a:rPr>
              <a:t>Jurisdikcijska</a:t>
            </a:r>
            <a:r>
              <a:rPr lang="en-US" sz="4000" dirty="0" smtClean="0">
                <a:solidFill>
                  <a:srgbClr val="FF0000"/>
                </a:solidFill>
              </a:rPr>
              <a:t> </a:t>
            </a:r>
            <a:r>
              <a:rPr lang="en-US" sz="4000" dirty="0" err="1">
                <a:solidFill>
                  <a:srgbClr val="FF0000"/>
                </a:solidFill>
              </a:rPr>
              <a:t>norma</a:t>
            </a:r>
            <a:r>
              <a:rPr lang="en-US" sz="4000" dirty="0">
                <a:solidFill>
                  <a:srgbClr val="FF0000"/>
                </a:solidFill>
              </a:rPr>
              <a:t> </a:t>
            </a:r>
            <a:r>
              <a:rPr lang="en-US" sz="4000" dirty="0" err="1">
                <a:solidFill>
                  <a:srgbClr val="FF0000"/>
                </a:solidFill>
              </a:rPr>
              <a:t>propisana</a:t>
            </a:r>
            <a:r>
              <a:rPr lang="en-US" sz="4000" dirty="0">
                <a:solidFill>
                  <a:srgbClr val="FF0000"/>
                </a:solidFill>
              </a:rPr>
              <a:t> ZORZ </a:t>
            </a:r>
            <a:r>
              <a:rPr lang="en-US" sz="4000" dirty="0" err="1">
                <a:solidFill>
                  <a:srgbClr val="FF0000"/>
                </a:solidFill>
              </a:rPr>
              <a:t>po</a:t>
            </a:r>
            <a:r>
              <a:rPr lang="en-US" sz="4000" dirty="0">
                <a:solidFill>
                  <a:srgbClr val="FF0000"/>
                </a:solidFill>
              </a:rPr>
              <a:t> </a:t>
            </a:r>
            <a:r>
              <a:rPr lang="en-US" sz="4000" dirty="0" err="1">
                <a:solidFill>
                  <a:srgbClr val="FF0000"/>
                </a:solidFill>
              </a:rPr>
              <a:t>svom</a:t>
            </a:r>
            <a:r>
              <a:rPr lang="en-US" sz="4000" dirty="0">
                <a:solidFill>
                  <a:srgbClr val="FF0000"/>
                </a:solidFill>
              </a:rPr>
              <a:t> </a:t>
            </a:r>
            <a:r>
              <a:rPr lang="en-US" sz="4000" dirty="0" err="1">
                <a:solidFill>
                  <a:srgbClr val="FF0000"/>
                </a:solidFill>
              </a:rPr>
              <a:t>sadržaju</a:t>
            </a:r>
            <a:r>
              <a:rPr lang="en-US" sz="4000" dirty="0">
                <a:solidFill>
                  <a:srgbClr val="FF0000"/>
                </a:solidFill>
              </a:rPr>
              <a:t> </a:t>
            </a:r>
            <a:r>
              <a:rPr lang="en-US" sz="4000" dirty="0" err="1">
                <a:solidFill>
                  <a:srgbClr val="FF0000"/>
                </a:solidFill>
              </a:rPr>
              <a:t>nije</a:t>
            </a:r>
            <a:r>
              <a:rPr lang="en-US" sz="4000" dirty="0">
                <a:solidFill>
                  <a:srgbClr val="FF0000"/>
                </a:solidFill>
              </a:rPr>
              <a:t> </a:t>
            </a:r>
            <a:r>
              <a:rPr lang="en-US" sz="4000" dirty="0" err="1">
                <a:solidFill>
                  <a:srgbClr val="FF0000"/>
                </a:solidFill>
              </a:rPr>
              <a:t>istovjetna</a:t>
            </a:r>
            <a:r>
              <a:rPr lang="en-US" sz="4000" dirty="0">
                <a:solidFill>
                  <a:srgbClr val="FF0000"/>
                </a:solidFill>
              </a:rPr>
              <a:t> </a:t>
            </a:r>
            <a:r>
              <a:rPr lang="en-US" sz="4000" dirty="0" err="1">
                <a:solidFill>
                  <a:srgbClr val="FF0000"/>
                </a:solidFill>
              </a:rPr>
              <a:t>sadržaju</a:t>
            </a:r>
            <a:r>
              <a:rPr lang="en-US" sz="4000" dirty="0">
                <a:solidFill>
                  <a:srgbClr val="FF0000"/>
                </a:solidFill>
              </a:rPr>
              <a:t> </a:t>
            </a:r>
            <a:r>
              <a:rPr lang="en-US" sz="4000" dirty="0" err="1">
                <a:solidFill>
                  <a:srgbClr val="FF0000"/>
                </a:solidFill>
              </a:rPr>
              <a:t>univerzalne</a:t>
            </a:r>
            <a:r>
              <a:rPr lang="en-US" sz="4000" dirty="0">
                <a:solidFill>
                  <a:srgbClr val="FF0000"/>
                </a:solidFill>
              </a:rPr>
              <a:t> </a:t>
            </a:r>
            <a:r>
              <a:rPr lang="en-US" sz="4000" dirty="0" err="1" smtClean="0">
                <a:solidFill>
                  <a:srgbClr val="FF0000"/>
                </a:solidFill>
              </a:rPr>
              <a:t>jurisdikcije</a:t>
            </a:r>
            <a:r>
              <a:rPr lang="en-US" sz="4000" dirty="0" smtClean="0">
                <a:solidFill>
                  <a:srgbClr val="FF0000"/>
                </a:solidFill>
              </a:rPr>
              <a:t>!</a:t>
            </a:r>
            <a:r>
              <a:rPr lang="en-US" sz="4000" dirty="0"/>
              <a:t/>
            </a:r>
            <a:br>
              <a:rPr lang="en-US" sz="4000" dirty="0"/>
            </a:br>
            <a:endParaRPr lang="en-US"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0305163"/>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253938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Jurisdikcijska</a:t>
            </a:r>
            <a:r>
              <a:rPr lang="en-US" dirty="0" smtClean="0"/>
              <a:t> </a:t>
            </a:r>
            <a:r>
              <a:rPr lang="en-US" dirty="0" err="1" smtClean="0"/>
              <a:t>norma</a:t>
            </a:r>
            <a:r>
              <a:rPr lang="en-US" dirty="0" smtClean="0"/>
              <a:t> ZORZ – </a:t>
            </a:r>
            <a:r>
              <a:rPr lang="en-US" dirty="0" err="1" smtClean="0"/>
              <a:t>hibridno</a:t>
            </a:r>
            <a:r>
              <a:rPr lang="en-US" dirty="0" smtClean="0"/>
              <a:t> </a:t>
            </a:r>
            <a:r>
              <a:rPr lang="en-US" dirty="0" err="1" smtClean="0"/>
              <a:t>načelo</a:t>
            </a:r>
            <a:r>
              <a:rPr lang="en-US" dirty="0" smtClean="0"/>
              <a:t> </a:t>
            </a:r>
            <a:r>
              <a:rPr lang="en-US" dirty="0" err="1" smtClean="0"/>
              <a:t>nepoznato</a:t>
            </a:r>
            <a:r>
              <a:rPr lang="en-US" dirty="0" smtClean="0"/>
              <a:t> u </a:t>
            </a:r>
            <a:r>
              <a:rPr lang="en-US" dirty="0" err="1" smtClean="0"/>
              <a:t>suvremenom</a:t>
            </a:r>
            <a:r>
              <a:rPr lang="en-US" dirty="0" smtClean="0"/>
              <a:t> </a:t>
            </a:r>
            <a:r>
              <a:rPr lang="en-US" dirty="0" err="1" smtClean="0"/>
              <a:t>kaznenom</a:t>
            </a:r>
            <a:r>
              <a:rPr lang="en-US" dirty="0" smtClean="0"/>
              <a:t> </a:t>
            </a:r>
            <a:r>
              <a:rPr lang="en-US" dirty="0" err="1" smtClean="0"/>
              <a:t>pravu</a:t>
            </a:r>
            <a:r>
              <a:rPr lang="en-US" dirty="0" smtClean="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0826964"/>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83860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 li je </a:t>
            </a:r>
            <a:r>
              <a:rPr lang="en-US" dirty="0" err="1" smtClean="0"/>
              <a:t>jurisdikcijsko</a:t>
            </a:r>
            <a:r>
              <a:rPr lang="en-US" dirty="0" smtClean="0"/>
              <a:t> </a:t>
            </a:r>
            <a:r>
              <a:rPr lang="en-US" dirty="0" err="1" smtClean="0"/>
              <a:t>načelo</a:t>
            </a:r>
            <a:r>
              <a:rPr lang="en-US" dirty="0" smtClean="0"/>
              <a:t> </a:t>
            </a:r>
            <a:r>
              <a:rPr lang="en-US" dirty="0" err="1" smtClean="0"/>
              <a:t>propisano</a:t>
            </a:r>
            <a:r>
              <a:rPr lang="en-US" dirty="0" smtClean="0"/>
              <a:t> ZORZ </a:t>
            </a:r>
            <a:r>
              <a:rPr lang="en-US" dirty="0" err="1" smtClean="0"/>
              <a:t>Srbiji</a:t>
            </a:r>
            <a:r>
              <a:rPr lang="en-US" dirty="0" smtClean="0"/>
              <a:t> </a:t>
            </a:r>
            <a:r>
              <a:rPr lang="en-US" dirty="0" err="1" smtClean="0"/>
              <a:t>potrebno</a:t>
            </a:r>
            <a:r>
              <a:rPr lang="en-US" dirty="0" smtClean="0"/>
              <a:t> </a:t>
            </a:r>
            <a:r>
              <a:rPr lang="en-US" dirty="0" err="1" smtClean="0"/>
              <a:t>za</a:t>
            </a:r>
            <a:r>
              <a:rPr lang="en-US" dirty="0" smtClean="0"/>
              <a:t> </a:t>
            </a:r>
            <a:r>
              <a:rPr lang="en-US" dirty="0" err="1" smtClean="0"/>
              <a:t>progon</a:t>
            </a:r>
            <a:r>
              <a:rPr lang="en-US" dirty="0" smtClean="0"/>
              <a:t> </a:t>
            </a:r>
            <a:r>
              <a:rPr lang="en-US" dirty="0" err="1" smtClean="0"/>
              <a:t>ratnih</a:t>
            </a:r>
            <a:r>
              <a:rPr lang="en-US" dirty="0" smtClean="0"/>
              <a:t> </a:t>
            </a:r>
            <a:r>
              <a:rPr lang="en-US" dirty="0" err="1" smtClean="0"/>
              <a:t>zločina</a:t>
            </a:r>
            <a:r>
              <a:rPr lang="en-US" dirty="0" smtClean="0"/>
              <a:t>?</a:t>
            </a:r>
            <a:endParaRPr lang="en-US" dirty="0"/>
          </a:p>
        </p:txBody>
      </p:sp>
      <p:sp>
        <p:nvSpPr>
          <p:cNvPr id="3" name="Content Placeholder 2"/>
          <p:cNvSpPr>
            <a:spLocks noGrp="1"/>
          </p:cNvSpPr>
          <p:nvPr>
            <p:ph idx="1"/>
          </p:nvPr>
        </p:nvSpPr>
        <p:spPr/>
        <p:txBody>
          <a:bodyPr>
            <a:normAutofit fontScale="92500"/>
          </a:bodyPr>
          <a:lstStyle/>
          <a:p>
            <a:r>
              <a:rPr lang="hr-HR" sz="2400" dirty="0" smtClean="0"/>
              <a:t>- krivično </a:t>
            </a:r>
            <a:r>
              <a:rPr lang="hr-HR" sz="2400" dirty="0"/>
              <a:t>zakonodavstvo Srbije važi i za stranca koji prema stranoj državi ili prema strancu učini u inostranstvu krivično </a:t>
            </a:r>
            <a:r>
              <a:rPr lang="hr-HR" sz="2400" dirty="0" smtClean="0"/>
              <a:t>djelo </a:t>
            </a:r>
            <a:r>
              <a:rPr lang="hr-HR" sz="2400" dirty="0"/>
              <a:t>za koje se po zakonu zemlje u kojoj je učinjeno može izreći kazna zatvora od pet godina ili teža kazna, ako se zatekne na teritoriji Srbije, a ne bude izručen stranoj državi</a:t>
            </a:r>
            <a:r>
              <a:rPr lang="hr-HR" sz="2400" dirty="0" smtClean="0"/>
              <a:t>. (čl. 9. st. 2. KZRS)</a:t>
            </a:r>
          </a:p>
          <a:p>
            <a:r>
              <a:rPr lang="hr-HR" sz="2400" dirty="0" smtClean="0"/>
              <a:t>- osim toga mogu se primijeniti i načela aktivnog </a:t>
            </a:r>
            <a:r>
              <a:rPr lang="hr-HR" sz="2400" dirty="0" err="1" smtClean="0"/>
              <a:t>personaliteta</a:t>
            </a:r>
            <a:r>
              <a:rPr lang="hr-HR" sz="2400" dirty="0" smtClean="0"/>
              <a:t> (čl. 8. KZRS) ili pasivnog </a:t>
            </a:r>
            <a:r>
              <a:rPr lang="hr-HR" sz="2400" dirty="0" err="1" smtClean="0"/>
              <a:t>personaliteta</a:t>
            </a:r>
            <a:r>
              <a:rPr lang="hr-HR" sz="2400" dirty="0" smtClean="0"/>
              <a:t> (čl. 9. st. 2. KZRS) s istim ograničenjima koja vrijede i za univerzalno načelo</a:t>
            </a:r>
          </a:p>
          <a:p>
            <a:r>
              <a:rPr lang="hr-HR" sz="2400" dirty="0" smtClean="0"/>
              <a:t>-</a:t>
            </a:r>
            <a:r>
              <a:rPr lang="hr-HR" sz="2400" dirty="0"/>
              <a:t> </a:t>
            </a:r>
            <a:r>
              <a:rPr lang="hr-HR" sz="2400" dirty="0" smtClean="0"/>
              <a:t>kazneni </a:t>
            </a:r>
            <a:r>
              <a:rPr lang="hr-HR" sz="2400" dirty="0"/>
              <a:t>progon </a:t>
            </a:r>
            <a:r>
              <a:rPr lang="hr-HR" sz="2400" dirty="0" smtClean="0"/>
              <a:t>neće se provesti </a:t>
            </a:r>
            <a:r>
              <a:rPr lang="hr-HR" sz="2400" dirty="0"/>
              <a:t>ako je počinitelj u potpunosti izdržao kaznu na koju je u inozemstvu osuđen, ako je pravomoćnom presudom stranog suda oslobođen ili mu je kazna oproštena ili zastarjela, ako je prema neubrojivom počinitelju u inozemstvu primijenjena odgovarajuća sigurnosna mjera i ako se za kazneni progon kaznenog djela po stranom zakonu traži zahtjev </a:t>
            </a:r>
            <a:r>
              <a:rPr lang="hr-HR" sz="2400" dirty="0" err="1"/>
              <a:t>oštećenika</a:t>
            </a:r>
            <a:r>
              <a:rPr lang="hr-HR" sz="2400" dirty="0"/>
              <a:t>, a takav zahtjev nije </a:t>
            </a:r>
            <a:r>
              <a:rPr lang="hr-HR" sz="2400" dirty="0" smtClean="0"/>
              <a:t>podnesen</a:t>
            </a:r>
            <a:r>
              <a:rPr lang="hr-HR" sz="2400" dirty="0"/>
              <a:t> </a:t>
            </a:r>
            <a:r>
              <a:rPr lang="hr-HR" sz="2400" dirty="0" smtClean="0"/>
              <a:t>(čl. 10. KZRS)</a:t>
            </a:r>
            <a:endParaRPr lang="en-US" sz="2400" dirty="0"/>
          </a:p>
        </p:txBody>
      </p:sp>
    </p:spTree>
    <p:extLst>
      <p:ext uri="{BB962C8B-B14F-4D97-AF65-F5344CB8AC3E}">
        <p14:creationId xmlns:p14="http://schemas.microsoft.com/office/powerpoint/2010/main" val="10407467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IBA </a:t>
            </a:r>
            <a:r>
              <a:rPr lang="en-US" dirty="0" err="1" smtClean="0"/>
              <a:t>izvještaj</a:t>
            </a:r>
            <a:r>
              <a:rPr lang="en-US" dirty="0" smtClean="0"/>
              <a:t> </a:t>
            </a:r>
            <a:endParaRPr lang="en-US" dirty="0"/>
          </a:p>
        </p:txBody>
      </p:sp>
      <p:sp>
        <p:nvSpPr>
          <p:cNvPr id="3" name="Content Placeholder 2"/>
          <p:cNvSpPr>
            <a:spLocks noGrp="1"/>
          </p:cNvSpPr>
          <p:nvPr>
            <p:ph idx="1"/>
          </p:nvPr>
        </p:nvSpPr>
        <p:spPr/>
        <p:txBody>
          <a:bodyPr>
            <a:normAutofit/>
          </a:bodyPr>
          <a:lstStyle/>
          <a:p>
            <a:r>
              <a:rPr lang="en-US" sz="2400" dirty="0" smtClean="0"/>
              <a:t>- “</a:t>
            </a:r>
            <a:r>
              <a:rPr lang="is-IS" sz="2400" dirty="0" smtClean="0"/>
              <a:t>…the experts noted that the issue of jurisdiction was not entirely clear. For example, could the Draft Law be used to prosecute individuals for war crimes against Serbs in Croatia? Are there any laws governing the abduction of suspects abroad for trial?”</a:t>
            </a:r>
          </a:p>
          <a:p>
            <a:r>
              <a:rPr lang="is-IS" sz="2400" dirty="0" smtClean="0"/>
              <a:t>- “There is also concern with the lack of clarity in the jurisdictional relationship between the ICTY and the war crimes panel.” </a:t>
            </a:r>
          </a:p>
          <a:p>
            <a:r>
              <a:rPr lang="is-IS" sz="2400" dirty="0" smtClean="0"/>
              <a:t>- “Several commentators pointed out that the apparent inconsistency between Article 3 of the Draft Law and the provisions on non-retroactivity found in the Serbian Constitution and the Basic Criminal Code.”</a:t>
            </a:r>
            <a:endParaRPr lang="en-US" sz="2400" dirty="0"/>
          </a:p>
        </p:txBody>
      </p:sp>
    </p:spTree>
    <p:extLst>
      <p:ext uri="{BB962C8B-B14F-4D97-AF65-F5344CB8AC3E}">
        <p14:creationId xmlns:p14="http://schemas.microsoft.com/office/powerpoint/2010/main" val="1858686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Proširenje</a:t>
            </a:r>
            <a:r>
              <a:rPr lang="en-US" dirty="0" smtClean="0"/>
              <a:t> </a:t>
            </a:r>
            <a:r>
              <a:rPr lang="en-US" dirty="0" err="1" smtClean="0"/>
              <a:t>jurisdikcije</a:t>
            </a:r>
            <a:r>
              <a:rPr lang="en-US" dirty="0" smtClean="0"/>
              <a:t> – </a:t>
            </a:r>
            <a:r>
              <a:rPr lang="en-US" dirty="0" err="1" smtClean="0"/>
              <a:t>pravna</a:t>
            </a:r>
            <a:r>
              <a:rPr lang="en-US" dirty="0" smtClean="0"/>
              <a:t> </a:t>
            </a:r>
            <a:r>
              <a:rPr lang="en-US" dirty="0" err="1" smtClean="0"/>
              <a:t>osnova</a:t>
            </a:r>
            <a:r>
              <a:rPr lang="en-US" dirty="0" smtClean="0"/>
              <a:t> </a:t>
            </a:r>
            <a:endParaRPr lang="en-US" dirty="0"/>
          </a:p>
        </p:txBody>
      </p:sp>
      <p:sp>
        <p:nvSpPr>
          <p:cNvPr id="3" name="Content Placeholder 2"/>
          <p:cNvSpPr>
            <a:spLocks noGrp="1"/>
          </p:cNvSpPr>
          <p:nvPr>
            <p:ph idx="1"/>
          </p:nvPr>
        </p:nvSpPr>
        <p:spPr/>
        <p:txBody>
          <a:bodyPr/>
          <a:lstStyle/>
          <a:p>
            <a:r>
              <a:rPr lang="en-US" dirty="0" smtClean="0"/>
              <a:t>- </a:t>
            </a:r>
            <a:r>
              <a:rPr lang="en-US" dirty="0" err="1" smtClean="0"/>
              <a:t>Za</a:t>
            </a:r>
            <a:r>
              <a:rPr lang="en-US" dirty="0" smtClean="0"/>
              <a:t> </a:t>
            </a:r>
            <a:r>
              <a:rPr lang="en-US" dirty="0" err="1" smtClean="0"/>
              <a:t>razliku</a:t>
            </a:r>
            <a:r>
              <a:rPr lang="en-US" dirty="0" smtClean="0"/>
              <a:t> od </a:t>
            </a:r>
            <a:r>
              <a:rPr lang="en-US" dirty="0" err="1" smtClean="0"/>
              <a:t>nekih</a:t>
            </a:r>
            <a:r>
              <a:rPr lang="en-US" dirty="0" smtClean="0"/>
              <a:t> </a:t>
            </a:r>
            <a:r>
              <a:rPr lang="en-US" dirty="0" err="1" smtClean="0"/>
              <a:t>drugih</a:t>
            </a:r>
            <a:r>
              <a:rPr lang="en-US" dirty="0" smtClean="0"/>
              <a:t> grana </a:t>
            </a:r>
            <a:r>
              <a:rPr lang="en-US" dirty="0" err="1" smtClean="0"/>
              <a:t>prava</a:t>
            </a:r>
            <a:r>
              <a:rPr lang="en-US" dirty="0" smtClean="0"/>
              <a:t> (</a:t>
            </a:r>
            <a:r>
              <a:rPr lang="en-US" dirty="0" err="1" smtClean="0"/>
              <a:t>npr</a:t>
            </a:r>
            <a:r>
              <a:rPr lang="en-US" dirty="0" smtClean="0"/>
              <a:t>. </a:t>
            </a:r>
            <a:r>
              <a:rPr lang="en-US" dirty="0" err="1" smtClean="0"/>
              <a:t>međunarodnog</a:t>
            </a:r>
            <a:r>
              <a:rPr lang="en-US" dirty="0" smtClean="0"/>
              <a:t> </a:t>
            </a:r>
            <a:r>
              <a:rPr lang="en-US" dirty="0" err="1" smtClean="0"/>
              <a:t>privatnog</a:t>
            </a:r>
            <a:r>
              <a:rPr lang="en-US" dirty="0" smtClean="0"/>
              <a:t> </a:t>
            </a:r>
            <a:r>
              <a:rPr lang="en-US" dirty="0" err="1" smtClean="0"/>
              <a:t>prava</a:t>
            </a:r>
            <a:r>
              <a:rPr lang="en-US" dirty="0" smtClean="0"/>
              <a:t>) u </a:t>
            </a:r>
            <a:r>
              <a:rPr lang="en-US" dirty="0" err="1" smtClean="0"/>
              <a:t>kaznenom</a:t>
            </a:r>
            <a:r>
              <a:rPr lang="en-US" dirty="0" smtClean="0"/>
              <a:t> </a:t>
            </a:r>
            <a:r>
              <a:rPr lang="en-US" dirty="0" err="1" smtClean="0"/>
              <a:t>pravu</a:t>
            </a:r>
            <a:r>
              <a:rPr lang="en-US" dirty="0" smtClean="0"/>
              <a:t> ne </a:t>
            </a:r>
            <a:r>
              <a:rPr lang="en-US" dirty="0" err="1" smtClean="0"/>
              <a:t>postoje</a:t>
            </a:r>
            <a:r>
              <a:rPr lang="en-US" dirty="0" smtClean="0"/>
              <a:t> </a:t>
            </a:r>
            <a:r>
              <a:rPr lang="en-US" dirty="0" err="1" smtClean="0"/>
              <a:t>norme</a:t>
            </a:r>
            <a:r>
              <a:rPr lang="en-US" dirty="0" smtClean="0"/>
              <a:t> </a:t>
            </a:r>
            <a:r>
              <a:rPr lang="en-US" dirty="0" err="1" smtClean="0"/>
              <a:t>koje</a:t>
            </a:r>
            <a:r>
              <a:rPr lang="en-US" dirty="0" smtClean="0"/>
              <a:t> </a:t>
            </a:r>
            <a:r>
              <a:rPr lang="en-US" dirty="0" err="1" smtClean="0"/>
              <a:t>izravno</a:t>
            </a:r>
            <a:r>
              <a:rPr lang="en-US" dirty="0" smtClean="0"/>
              <a:t> </a:t>
            </a:r>
            <a:r>
              <a:rPr lang="en-US" dirty="0" err="1" smtClean="0"/>
              <a:t>reguliraju</a:t>
            </a:r>
            <a:r>
              <a:rPr lang="en-US" dirty="0" smtClean="0"/>
              <a:t> </a:t>
            </a:r>
            <a:r>
              <a:rPr lang="en-US" dirty="0" err="1" smtClean="0"/>
              <a:t>pozitivni</a:t>
            </a:r>
            <a:r>
              <a:rPr lang="en-US" dirty="0" smtClean="0"/>
              <a:t> </a:t>
            </a:r>
            <a:r>
              <a:rPr lang="en-US" dirty="0" err="1" smtClean="0"/>
              <a:t>sukob</a:t>
            </a:r>
            <a:r>
              <a:rPr lang="en-US" dirty="0" smtClean="0"/>
              <a:t> </a:t>
            </a:r>
            <a:r>
              <a:rPr lang="en-US" dirty="0" err="1" smtClean="0"/>
              <a:t>nadležnosti</a:t>
            </a:r>
            <a:r>
              <a:rPr lang="en-US" dirty="0" smtClean="0"/>
              <a:t> </a:t>
            </a:r>
          </a:p>
          <a:p>
            <a:r>
              <a:rPr lang="en-US" dirty="0" smtClean="0"/>
              <a:t>- </a:t>
            </a:r>
            <a:r>
              <a:rPr lang="en-US" dirty="0" err="1" smtClean="0"/>
              <a:t>Kazneno</a:t>
            </a:r>
            <a:r>
              <a:rPr lang="en-US" dirty="0" smtClean="0"/>
              <a:t> </a:t>
            </a:r>
            <a:r>
              <a:rPr lang="en-US" dirty="0" err="1" smtClean="0"/>
              <a:t>pravo</a:t>
            </a:r>
            <a:r>
              <a:rPr lang="en-US" dirty="0" smtClean="0"/>
              <a:t>, </a:t>
            </a:r>
            <a:r>
              <a:rPr lang="en-US" dirty="0" err="1" smtClean="0"/>
              <a:t>uključujući</a:t>
            </a:r>
            <a:r>
              <a:rPr lang="en-US" dirty="0" smtClean="0"/>
              <a:t> </a:t>
            </a:r>
            <a:r>
              <a:rPr lang="en-US" dirty="0" err="1" smtClean="0"/>
              <a:t>i</a:t>
            </a:r>
            <a:r>
              <a:rPr lang="en-US" dirty="0" smtClean="0"/>
              <a:t> </a:t>
            </a:r>
            <a:r>
              <a:rPr lang="en-US" dirty="0" err="1" smtClean="0"/>
              <a:t>propise</a:t>
            </a:r>
            <a:r>
              <a:rPr lang="en-US" dirty="0" smtClean="0"/>
              <a:t> </a:t>
            </a:r>
            <a:r>
              <a:rPr lang="en-US" dirty="0" err="1" smtClean="0"/>
              <a:t>koji</a:t>
            </a:r>
            <a:r>
              <a:rPr lang="en-US" dirty="0" smtClean="0"/>
              <a:t> </a:t>
            </a:r>
            <a:r>
              <a:rPr lang="en-US" dirty="0" err="1" smtClean="0"/>
              <a:t>reguliraju</a:t>
            </a:r>
            <a:r>
              <a:rPr lang="en-US" dirty="0" smtClean="0"/>
              <a:t> </a:t>
            </a:r>
            <a:r>
              <a:rPr lang="en-US" dirty="0" err="1" smtClean="0"/>
              <a:t>granice</a:t>
            </a:r>
            <a:r>
              <a:rPr lang="en-US" dirty="0" smtClean="0"/>
              <a:t> </a:t>
            </a:r>
            <a:r>
              <a:rPr lang="en-US" dirty="0" err="1" smtClean="0"/>
              <a:t>represivne</a:t>
            </a:r>
            <a:r>
              <a:rPr lang="en-US" dirty="0" smtClean="0"/>
              <a:t> (</a:t>
            </a:r>
            <a:r>
              <a:rPr lang="en-US" dirty="0" err="1" smtClean="0"/>
              <a:t>kaznene</a:t>
            </a:r>
            <a:r>
              <a:rPr lang="en-US" dirty="0" smtClean="0"/>
              <a:t>) </a:t>
            </a:r>
            <a:r>
              <a:rPr lang="en-US" dirty="0" err="1" smtClean="0"/>
              <a:t>vlasti</a:t>
            </a:r>
            <a:r>
              <a:rPr lang="en-US" dirty="0" smtClean="0"/>
              <a:t> </a:t>
            </a:r>
            <a:r>
              <a:rPr lang="en-US" dirty="0" err="1" smtClean="0"/>
              <a:t>države</a:t>
            </a:r>
            <a:r>
              <a:rPr lang="en-US" dirty="0"/>
              <a:t> </a:t>
            </a:r>
            <a:r>
              <a:rPr lang="en-US" dirty="0" err="1"/>
              <a:t>i</a:t>
            </a:r>
            <a:r>
              <a:rPr lang="en-US" dirty="0" smtClean="0"/>
              <a:t> </a:t>
            </a:r>
            <a:r>
              <a:rPr lang="en-US" dirty="0" err="1" smtClean="0"/>
              <a:t>jurisdikciju</a:t>
            </a:r>
            <a:r>
              <a:rPr lang="en-US" dirty="0" smtClean="0"/>
              <a:t>, </a:t>
            </a:r>
            <a:r>
              <a:rPr lang="en-US" dirty="0" err="1" smtClean="0"/>
              <a:t>izraz</a:t>
            </a:r>
            <a:r>
              <a:rPr lang="en-US" dirty="0" smtClean="0"/>
              <a:t> je </a:t>
            </a:r>
            <a:r>
              <a:rPr lang="en-US" dirty="0" err="1" smtClean="0"/>
              <a:t>suvereniteta</a:t>
            </a:r>
            <a:r>
              <a:rPr lang="en-US" dirty="0" smtClean="0"/>
              <a:t> </a:t>
            </a:r>
            <a:r>
              <a:rPr lang="en-US" dirty="0" err="1" smtClean="0"/>
              <a:t>države</a:t>
            </a:r>
            <a:r>
              <a:rPr lang="en-US" dirty="0" smtClean="0"/>
              <a:t> </a:t>
            </a:r>
          </a:p>
          <a:p>
            <a:r>
              <a:rPr lang="en-US" dirty="0" smtClean="0"/>
              <a:t>- No, </a:t>
            </a:r>
            <a:r>
              <a:rPr lang="en-US" dirty="0" err="1" smtClean="0"/>
              <a:t>taj</a:t>
            </a:r>
            <a:r>
              <a:rPr lang="en-US" dirty="0" smtClean="0"/>
              <a:t> </a:t>
            </a:r>
            <a:r>
              <a:rPr lang="en-US" dirty="0" err="1" smtClean="0"/>
              <a:t>suverenitet</a:t>
            </a:r>
            <a:r>
              <a:rPr lang="en-US" dirty="0" smtClean="0"/>
              <a:t> </a:t>
            </a:r>
            <a:r>
              <a:rPr lang="en-US" dirty="0" err="1" smtClean="0"/>
              <a:t>nije</a:t>
            </a:r>
            <a:r>
              <a:rPr lang="en-US" dirty="0" smtClean="0"/>
              <a:t> </a:t>
            </a:r>
            <a:r>
              <a:rPr lang="en-US" dirty="0" err="1" smtClean="0"/>
              <a:t>neograničen</a:t>
            </a:r>
            <a:r>
              <a:rPr lang="en-US" dirty="0" smtClean="0"/>
              <a:t> – </a:t>
            </a:r>
            <a:r>
              <a:rPr lang="en-US" dirty="0" err="1" smtClean="0"/>
              <a:t>ograničenja</a:t>
            </a:r>
            <a:r>
              <a:rPr lang="en-US" dirty="0" smtClean="0"/>
              <a:t> </a:t>
            </a:r>
            <a:r>
              <a:rPr lang="en-US" dirty="0" err="1" smtClean="0"/>
              <a:t>su</a:t>
            </a:r>
            <a:r>
              <a:rPr lang="en-US" dirty="0" smtClean="0"/>
              <a:t> </a:t>
            </a:r>
            <a:r>
              <a:rPr lang="en-US" dirty="0" err="1" smtClean="0"/>
              <a:t>određena</a:t>
            </a:r>
            <a:r>
              <a:rPr lang="en-US" dirty="0" smtClean="0"/>
              <a:t> </a:t>
            </a:r>
            <a:r>
              <a:rPr lang="en-US" dirty="0" err="1" smtClean="0"/>
              <a:t>kako</a:t>
            </a:r>
            <a:r>
              <a:rPr lang="en-US" dirty="0" smtClean="0"/>
              <a:t> </a:t>
            </a:r>
            <a:r>
              <a:rPr lang="en-US" dirty="0" err="1" smtClean="0"/>
              <a:t>ustavom</a:t>
            </a:r>
            <a:r>
              <a:rPr lang="en-US" dirty="0" smtClean="0"/>
              <a:t> </a:t>
            </a:r>
            <a:r>
              <a:rPr lang="en-US" dirty="0" err="1" smtClean="0"/>
              <a:t>tako</a:t>
            </a:r>
            <a:r>
              <a:rPr lang="en-US" dirty="0" smtClean="0"/>
              <a:t> </a:t>
            </a:r>
            <a:r>
              <a:rPr lang="en-US" dirty="0" err="1" smtClean="0"/>
              <a:t>i</a:t>
            </a:r>
            <a:r>
              <a:rPr lang="en-US" dirty="0" smtClean="0"/>
              <a:t> </a:t>
            </a:r>
            <a:r>
              <a:rPr lang="en-US" dirty="0" err="1" smtClean="0"/>
              <a:t>međunarodnim</a:t>
            </a:r>
            <a:r>
              <a:rPr lang="en-US" dirty="0" smtClean="0"/>
              <a:t> </a:t>
            </a:r>
            <a:r>
              <a:rPr lang="en-US" dirty="0" err="1" smtClean="0"/>
              <a:t>pravom</a:t>
            </a:r>
            <a:r>
              <a:rPr lang="en-US" dirty="0" smtClean="0"/>
              <a:t> </a:t>
            </a:r>
          </a:p>
          <a:p>
            <a:r>
              <a:rPr lang="en-US" dirty="0" smtClean="0"/>
              <a:t>- </a:t>
            </a:r>
            <a:r>
              <a:rPr lang="en-US" dirty="0" err="1" smtClean="0"/>
              <a:t>Proširenje</a:t>
            </a:r>
            <a:r>
              <a:rPr lang="en-US" dirty="0" smtClean="0"/>
              <a:t> </a:t>
            </a:r>
            <a:r>
              <a:rPr lang="en-US" dirty="0" err="1" smtClean="0"/>
              <a:t>jurisdikcije</a:t>
            </a:r>
            <a:r>
              <a:rPr lang="en-US" dirty="0" smtClean="0"/>
              <a:t> </a:t>
            </a:r>
            <a:r>
              <a:rPr lang="en-US" dirty="0" err="1" smtClean="0"/>
              <a:t>koja</a:t>
            </a:r>
            <a:r>
              <a:rPr lang="en-US" dirty="0" smtClean="0"/>
              <a:t> </a:t>
            </a:r>
            <a:r>
              <a:rPr lang="en-US" dirty="0" err="1" smtClean="0"/>
              <a:t>po</a:t>
            </a:r>
            <a:r>
              <a:rPr lang="en-US" dirty="0" smtClean="0"/>
              <a:t> </a:t>
            </a:r>
            <a:r>
              <a:rPr lang="en-US" dirty="0" err="1" smtClean="0"/>
              <a:t>sadržaju</a:t>
            </a:r>
            <a:r>
              <a:rPr lang="en-US" dirty="0" smtClean="0"/>
              <a:t> </a:t>
            </a:r>
            <a:r>
              <a:rPr lang="en-US" dirty="0" err="1" smtClean="0"/>
              <a:t>odgovara</a:t>
            </a:r>
            <a:r>
              <a:rPr lang="en-US" dirty="0" smtClean="0"/>
              <a:t> </a:t>
            </a:r>
            <a:r>
              <a:rPr lang="en-US" dirty="0" err="1" smtClean="0"/>
              <a:t>jurisdikciji</a:t>
            </a:r>
            <a:r>
              <a:rPr lang="en-US" dirty="0" smtClean="0"/>
              <a:t> MKSJ </a:t>
            </a:r>
            <a:r>
              <a:rPr lang="en-US" dirty="0" err="1" smtClean="0"/>
              <a:t>nema</a:t>
            </a:r>
            <a:r>
              <a:rPr lang="en-US" dirty="0" smtClean="0"/>
              <a:t> </a:t>
            </a:r>
            <a:r>
              <a:rPr lang="en-US" dirty="0" err="1" smtClean="0"/>
              <a:t>pravne</a:t>
            </a:r>
            <a:r>
              <a:rPr lang="en-US" dirty="0" smtClean="0"/>
              <a:t> </a:t>
            </a:r>
            <a:r>
              <a:rPr lang="en-US" dirty="0" err="1" smtClean="0"/>
              <a:t>osnove</a:t>
            </a:r>
            <a:r>
              <a:rPr lang="en-US" dirty="0" smtClean="0"/>
              <a:t> (</a:t>
            </a:r>
            <a:r>
              <a:rPr lang="en-US" dirty="0" err="1" smtClean="0"/>
              <a:t>utemeljenje</a:t>
            </a:r>
            <a:r>
              <a:rPr lang="en-US" dirty="0" smtClean="0"/>
              <a:t> </a:t>
            </a:r>
            <a:r>
              <a:rPr lang="en-US" dirty="0" err="1" smtClean="0"/>
              <a:t>jurisdikcije</a:t>
            </a:r>
            <a:r>
              <a:rPr lang="en-US" dirty="0" smtClean="0"/>
              <a:t> MKSJ </a:t>
            </a:r>
            <a:r>
              <a:rPr lang="en-US" dirty="0" err="1" smtClean="0"/>
              <a:t>na</a:t>
            </a:r>
            <a:r>
              <a:rPr lang="en-US" dirty="0" smtClean="0"/>
              <a:t> </a:t>
            </a:r>
            <a:r>
              <a:rPr lang="en-US" dirty="0" err="1" smtClean="0"/>
              <a:t>temelju</a:t>
            </a:r>
            <a:r>
              <a:rPr lang="en-US" dirty="0" smtClean="0"/>
              <a:t> </a:t>
            </a:r>
            <a:r>
              <a:rPr lang="en-US" dirty="0" err="1" smtClean="0"/>
              <a:t>Povelje</a:t>
            </a:r>
            <a:r>
              <a:rPr lang="en-US" dirty="0" smtClean="0"/>
              <a:t> UN) </a:t>
            </a:r>
          </a:p>
          <a:p>
            <a:r>
              <a:rPr lang="en-US" dirty="0" smtClean="0"/>
              <a:t>- </a:t>
            </a:r>
            <a:r>
              <a:rPr lang="en-US" dirty="0" err="1" smtClean="0"/>
              <a:t>Problematično</a:t>
            </a:r>
            <a:r>
              <a:rPr lang="en-US" dirty="0" smtClean="0"/>
              <a:t> </a:t>
            </a:r>
            <a:r>
              <a:rPr lang="en-US" dirty="0" err="1" smtClean="0"/>
              <a:t>proširenje</a:t>
            </a:r>
            <a:r>
              <a:rPr lang="en-US" dirty="0" smtClean="0"/>
              <a:t> </a:t>
            </a:r>
            <a:r>
              <a:rPr lang="en-US" dirty="0" err="1" smtClean="0"/>
              <a:t>jurisdikcije</a:t>
            </a:r>
            <a:r>
              <a:rPr lang="en-US" dirty="0"/>
              <a:t> </a:t>
            </a:r>
            <a:r>
              <a:rPr lang="en-US" dirty="0" err="1" smtClean="0"/>
              <a:t>za</a:t>
            </a:r>
            <a:r>
              <a:rPr lang="en-US" dirty="0" smtClean="0"/>
              <a:t> </a:t>
            </a:r>
            <a:r>
              <a:rPr lang="en-US" dirty="0" err="1" smtClean="0"/>
              <a:t>teške</a:t>
            </a:r>
            <a:r>
              <a:rPr lang="en-US" dirty="0" smtClean="0"/>
              <a:t> </a:t>
            </a:r>
            <a:r>
              <a:rPr lang="en-US" dirty="0" err="1" smtClean="0"/>
              <a:t>povrede</a:t>
            </a:r>
            <a:r>
              <a:rPr lang="en-US" dirty="0" smtClean="0"/>
              <a:t> MHP od </a:t>
            </a:r>
            <a:r>
              <a:rPr lang="en-US" dirty="0" err="1" smtClean="0"/>
              <a:t>strane</a:t>
            </a:r>
            <a:r>
              <a:rPr lang="en-US" dirty="0" smtClean="0"/>
              <a:t> </a:t>
            </a:r>
            <a:r>
              <a:rPr lang="en-US" dirty="0" err="1" smtClean="0"/>
              <a:t>države</a:t>
            </a:r>
            <a:r>
              <a:rPr lang="en-US" dirty="0" smtClean="0"/>
              <a:t> </a:t>
            </a:r>
            <a:r>
              <a:rPr lang="en-US" dirty="0" err="1" smtClean="0"/>
              <a:t>koja</a:t>
            </a:r>
            <a:r>
              <a:rPr lang="en-US" dirty="0" smtClean="0"/>
              <a:t> je </a:t>
            </a:r>
            <a:r>
              <a:rPr lang="en-US" dirty="0" err="1" smtClean="0"/>
              <a:t>nedvojbeno</a:t>
            </a:r>
            <a:r>
              <a:rPr lang="en-US" dirty="0" smtClean="0"/>
              <a:t> </a:t>
            </a:r>
            <a:r>
              <a:rPr lang="en-US" dirty="0" err="1" smtClean="0"/>
              <a:t>pravno</a:t>
            </a:r>
            <a:r>
              <a:rPr lang="en-US" dirty="0" smtClean="0"/>
              <a:t> </a:t>
            </a:r>
            <a:r>
              <a:rPr lang="en-US" dirty="0" err="1" smtClean="0"/>
              <a:t>i</a:t>
            </a:r>
            <a:r>
              <a:rPr lang="en-US" dirty="0" smtClean="0"/>
              <a:t> </a:t>
            </a:r>
            <a:r>
              <a:rPr lang="en-US" dirty="0" err="1" smtClean="0"/>
              <a:t>politički</a:t>
            </a:r>
            <a:r>
              <a:rPr lang="en-US" dirty="0" smtClean="0"/>
              <a:t> </a:t>
            </a:r>
            <a:r>
              <a:rPr lang="en-US" dirty="0" err="1" smtClean="0"/>
              <a:t>sama</a:t>
            </a:r>
            <a:r>
              <a:rPr lang="en-US" dirty="0" smtClean="0"/>
              <a:t> </a:t>
            </a:r>
            <a:r>
              <a:rPr lang="en-US" dirty="0" err="1" smtClean="0"/>
              <a:t>utvrđena</a:t>
            </a:r>
            <a:r>
              <a:rPr lang="en-US" dirty="0" smtClean="0"/>
              <a:t> </a:t>
            </a:r>
            <a:r>
              <a:rPr lang="en-US" dirty="0" err="1" smtClean="0"/>
              <a:t>odgovornom</a:t>
            </a:r>
            <a:r>
              <a:rPr lang="en-US" dirty="0" smtClean="0"/>
              <a:t> </a:t>
            </a:r>
            <a:r>
              <a:rPr lang="en-US" dirty="0" err="1" smtClean="0"/>
              <a:t>za</a:t>
            </a:r>
            <a:r>
              <a:rPr lang="en-US" dirty="0" smtClean="0"/>
              <a:t> </a:t>
            </a:r>
            <a:r>
              <a:rPr lang="en-US" dirty="0" err="1" smtClean="0"/>
              <a:t>niz</a:t>
            </a:r>
            <a:r>
              <a:rPr lang="en-US" dirty="0" smtClean="0"/>
              <a:t> </a:t>
            </a:r>
            <a:r>
              <a:rPr lang="en-US" dirty="0" err="1" smtClean="0"/>
              <a:t>povreda</a:t>
            </a:r>
            <a:r>
              <a:rPr lang="en-US" dirty="0" smtClean="0"/>
              <a:t> MHP </a:t>
            </a:r>
            <a:endParaRPr lang="en-US" dirty="0"/>
          </a:p>
        </p:txBody>
      </p:sp>
    </p:spTree>
    <p:extLst>
      <p:ext uri="{BB962C8B-B14F-4D97-AF65-F5344CB8AC3E}">
        <p14:creationId xmlns:p14="http://schemas.microsoft.com/office/powerpoint/2010/main" val="1799464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Quid </a:t>
            </a:r>
            <a:r>
              <a:rPr lang="en-US" dirty="0" err="1" smtClean="0"/>
              <a:t>facit</a:t>
            </a:r>
            <a:r>
              <a:rPr lang="en-US" dirty="0" smtClean="0"/>
              <a:t>?</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7992526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Hvala</a:t>
            </a:r>
            <a:r>
              <a:rPr lang="en-US" dirty="0" smtClean="0"/>
              <a:t> </a:t>
            </a:r>
            <a:r>
              <a:rPr lang="en-US" dirty="0" err="1" smtClean="0"/>
              <a:t>na</a:t>
            </a:r>
            <a:r>
              <a:rPr lang="en-US" dirty="0" smtClean="0"/>
              <a:t> </a:t>
            </a:r>
            <a:r>
              <a:rPr lang="en-US" dirty="0" err="1" smtClean="0"/>
              <a:t>pozornosti</a:t>
            </a:r>
            <a:r>
              <a:rPr lang="en-US" dirty="0" smtClean="0"/>
              <a:t>! </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8649634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Uvodno</a:t>
            </a:r>
            <a:r>
              <a:rPr lang="en-US" dirty="0" smtClean="0"/>
              <a:t> o ZORZ </a:t>
            </a:r>
            <a:endParaRPr lang="en-US" dirty="0"/>
          </a:p>
        </p:txBody>
      </p:sp>
      <p:sp>
        <p:nvSpPr>
          <p:cNvPr id="3" name="Content Placeholder 2"/>
          <p:cNvSpPr>
            <a:spLocks noGrp="1"/>
          </p:cNvSpPr>
          <p:nvPr>
            <p:ph idx="1"/>
          </p:nvPr>
        </p:nvSpPr>
        <p:spPr/>
        <p:txBody>
          <a:bodyPr/>
          <a:lstStyle/>
          <a:p>
            <a:r>
              <a:rPr lang="en-US" dirty="0" err="1" smtClean="0"/>
              <a:t>Donesen</a:t>
            </a:r>
            <a:r>
              <a:rPr lang="en-US" dirty="0" smtClean="0"/>
              <a:t> 2003. </a:t>
            </a:r>
            <a:r>
              <a:rPr lang="en-US" dirty="0" err="1" smtClean="0"/>
              <a:t>godine</a:t>
            </a:r>
            <a:endParaRPr lang="en-US" dirty="0" smtClean="0"/>
          </a:p>
          <a:p>
            <a:r>
              <a:rPr lang="en-US" dirty="0" err="1" smtClean="0"/>
              <a:t>Regulira</a:t>
            </a:r>
            <a:r>
              <a:rPr lang="en-US" dirty="0" smtClean="0"/>
              <a:t> </a:t>
            </a:r>
            <a:r>
              <a:rPr lang="en-US" dirty="0" err="1" smtClean="0"/>
              <a:t>organizacijske</a:t>
            </a:r>
            <a:r>
              <a:rPr lang="en-US" dirty="0" smtClean="0"/>
              <a:t> </a:t>
            </a:r>
            <a:r>
              <a:rPr lang="en-US" dirty="0" err="1" smtClean="0"/>
              <a:t>aspekte</a:t>
            </a:r>
            <a:r>
              <a:rPr lang="en-US" dirty="0" smtClean="0"/>
              <a:t> </a:t>
            </a:r>
            <a:r>
              <a:rPr lang="en-US" dirty="0" err="1" smtClean="0"/>
              <a:t>dijelova</a:t>
            </a:r>
            <a:r>
              <a:rPr lang="en-US" dirty="0" smtClean="0"/>
              <a:t> </a:t>
            </a:r>
            <a:r>
              <a:rPr lang="en-US" dirty="0" err="1" smtClean="0"/>
              <a:t>pravosudnog</a:t>
            </a:r>
            <a:r>
              <a:rPr lang="en-US" dirty="0" smtClean="0"/>
              <a:t> </a:t>
            </a:r>
            <a:r>
              <a:rPr lang="en-US" dirty="0" err="1" smtClean="0"/>
              <a:t>sustava</a:t>
            </a:r>
            <a:r>
              <a:rPr lang="en-US" dirty="0" smtClean="0"/>
              <a:t> </a:t>
            </a:r>
            <a:r>
              <a:rPr lang="en-US" dirty="0" err="1" smtClean="0"/>
              <a:t>nadležnih</a:t>
            </a:r>
            <a:r>
              <a:rPr lang="en-US" dirty="0" smtClean="0"/>
              <a:t> </a:t>
            </a:r>
            <a:r>
              <a:rPr lang="en-US" dirty="0" err="1" smtClean="0"/>
              <a:t>za</a:t>
            </a:r>
            <a:r>
              <a:rPr lang="en-US" dirty="0" smtClean="0"/>
              <a:t> </a:t>
            </a:r>
            <a:r>
              <a:rPr lang="en-US" dirty="0" err="1" smtClean="0"/>
              <a:t>postupanje</a:t>
            </a:r>
            <a:r>
              <a:rPr lang="en-US" dirty="0" smtClean="0"/>
              <a:t> u </a:t>
            </a:r>
            <a:r>
              <a:rPr lang="en-US" dirty="0" err="1" smtClean="0"/>
              <a:t>predmetima</a:t>
            </a:r>
            <a:r>
              <a:rPr lang="en-US" dirty="0" smtClean="0"/>
              <a:t> </a:t>
            </a:r>
            <a:r>
              <a:rPr lang="en-US" dirty="0" err="1" smtClean="0"/>
              <a:t>ratnih</a:t>
            </a:r>
            <a:r>
              <a:rPr lang="en-US" dirty="0" smtClean="0"/>
              <a:t> </a:t>
            </a:r>
            <a:r>
              <a:rPr lang="en-US" dirty="0" err="1" smtClean="0"/>
              <a:t>zločina</a:t>
            </a:r>
            <a:r>
              <a:rPr lang="en-US" dirty="0" smtClean="0"/>
              <a:t> (</a:t>
            </a:r>
            <a:r>
              <a:rPr lang="en-US" dirty="0" err="1" smtClean="0"/>
              <a:t>npr</a:t>
            </a:r>
            <a:r>
              <a:rPr lang="en-US" dirty="0" smtClean="0"/>
              <a:t>. </a:t>
            </a:r>
            <a:r>
              <a:rPr lang="en-US" dirty="0" err="1" smtClean="0"/>
              <a:t>organizacijski</a:t>
            </a:r>
            <a:r>
              <a:rPr lang="en-US" dirty="0" smtClean="0"/>
              <a:t> </a:t>
            </a:r>
            <a:r>
              <a:rPr lang="en-US" dirty="0" err="1" smtClean="0"/>
              <a:t>ustroj</a:t>
            </a:r>
            <a:r>
              <a:rPr lang="en-US" dirty="0" smtClean="0"/>
              <a:t>, </a:t>
            </a:r>
            <a:r>
              <a:rPr lang="en-US" dirty="0" err="1" smtClean="0"/>
              <a:t>plaće</a:t>
            </a:r>
            <a:r>
              <a:rPr lang="en-US" dirty="0" smtClean="0"/>
              <a:t> </a:t>
            </a:r>
            <a:r>
              <a:rPr lang="en-US" dirty="0" err="1" smtClean="0"/>
              <a:t>itd</a:t>
            </a:r>
            <a:r>
              <a:rPr lang="en-US" dirty="0" smtClean="0"/>
              <a:t>.)</a:t>
            </a:r>
          </a:p>
          <a:p>
            <a:r>
              <a:rPr lang="en-US" dirty="0" smtClean="0"/>
              <a:t>Tri </a:t>
            </a:r>
            <a:r>
              <a:rPr lang="en-US" dirty="0" err="1" smtClean="0"/>
              <a:t>kategorije</a:t>
            </a:r>
            <a:r>
              <a:rPr lang="en-US" dirty="0" smtClean="0"/>
              <a:t> </a:t>
            </a:r>
            <a:r>
              <a:rPr lang="en-US" dirty="0" err="1" smtClean="0"/>
              <a:t>kaznenih</a:t>
            </a:r>
            <a:r>
              <a:rPr lang="en-US" dirty="0" smtClean="0"/>
              <a:t> </a:t>
            </a:r>
            <a:r>
              <a:rPr lang="en-US" dirty="0" err="1" smtClean="0"/>
              <a:t>djela</a:t>
            </a:r>
            <a:r>
              <a:rPr lang="en-US" dirty="0" smtClean="0"/>
              <a:t>:</a:t>
            </a:r>
          </a:p>
          <a:p>
            <a:pPr marL="514350" indent="-514350">
              <a:buAutoNum type="alphaLcPeriod"/>
            </a:pPr>
            <a:r>
              <a:rPr lang="en-US" dirty="0" err="1" smtClean="0"/>
              <a:t>Iz</a:t>
            </a:r>
            <a:r>
              <a:rPr lang="en-US" dirty="0" smtClean="0"/>
              <a:t> </a:t>
            </a:r>
            <a:r>
              <a:rPr lang="en-US" dirty="0" err="1" smtClean="0"/>
              <a:t>glave</a:t>
            </a:r>
            <a:r>
              <a:rPr lang="en-US" dirty="0" smtClean="0"/>
              <a:t> XXXIV </a:t>
            </a:r>
            <a:r>
              <a:rPr lang="en-US" dirty="0" err="1" smtClean="0"/>
              <a:t>Krivičnog</a:t>
            </a:r>
            <a:r>
              <a:rPr lang="en-US" dirty="0" smtClean="0"/>
              <a:t> </a:t>
            </a:r>
            <a:r>
              <a:rPr lang="en-US" dirty="0" err="1" smtClean="0"/>
              <a:t>zakonika</a:t>
            </a:r>
            <a:r>
              <a:rPr lang="en-US" dirty="0" smtClean="0"/>
              <a:t> RS (</a:t>
            </a:r>
            <a:r>
              <a:rPr lang="en-US" dirty="0" err="1" smtClean="0"/>
              <a:t>pojedina</a:t>
            </a:r>
            <a:r>
              <a:rPr lang="en-US" dirty="0" smtClean="0"/>
              <a:t> </a:t>
            </a:r>
            <a:r>
              <a:rPr lang="en-US" dirty="0" err="1" smtClean="0"/>
              <a:t>kaznena</a:t>
            </a:r>
            <a:r>
              <a:rPr lang="en-US" dirty="0" smtClean="0"/>
              <a:t> </a:t>
            </a:r>
            <a:r>
              <a:rPr lang="en-US" dirty="0" err="1" smtClean="0"/>
              <a:t>djela</a:t>
            </a:r>
            <a:r>
              <a:rPr lang="en-US" dirty="0" smtClean="0"/>
              <a:t>)</a:t>
            </a:r>
          </a:p>
          <a:p>
            <a:pPr marL="514350" indent="-514350">
              <a:buAutoNum type="alphaLcPeriod"/>
            </a:pPr>
            <a:r>
              <a:rPr lang="en-US" dirty="0" err="1" smtClean="0"/>
              <a:t>Teška</a:t>
            </a:r>
            <a:r>
              <a:rPr lang="en-US" dirty="0" smtClean="0"/>
              <a:t> </a:t>
            </a:r>
            <a:r>
              <a:rPr lang="en-US" dirty="0" err="1" smtClean="0"/>
              <a:t>kršenja</a:t>
            </a:r>
            <a:r>
              <a:rPr lang="en-US" dirty="0" smtClean="0"/>
              <a:t> MHP </a:t>
            </a:r>
            <a:r>
              <a:rPr lang="en-US" dirty="0" err="1" smtClean="0"/>
              <a:t>počinjena</a:t>
            </a:r>
            <a:r>
              <a:rPr lang="en-US" dirty="0" smtClean="0"/>
              <a:t> </a:t>
            </a:r>
            <a:r>
              <a:rPr lang="en-US" dirty="0" err="1" smtClean="0"/>
              <a:t>na</a:t>
            </a:r>
            <a:r>
              <a:rPr lang="en-US" dirty="0" smtClean="0"/>
              <a:t> </a:t>
            </a:r>
            <a:r>
              <a:rPr lang="en-US" dirty="0" err="1" smtClean="0"/>
              <a:t>području</a:t>
            </a:r>
            <a:r>
              <a:rPr lang="en-US" dirty="0" smtClean="0"/>
              <a:t> </a:t>
            </a:r>
            <a:r>
              <a:rPr lang="en-US" dirty="0" err="1" smtClean="0"/>
              <a:t>bivše</a:t>
            </a:r>
            <a:r>
              <a:rPr lang="en-US" dirty="0" smtClean="0"/>
              <a:t> SFRJ od 1.1.1991. </a:t>
            </a:r>
            <a:r>
              <a:rPr lang="en-US" dirty="0" err="1" smtClean="0"/>
              <a:t>godine</a:t>
            </a:r>
            <a:r>
              <a:rPr lang="en-US" dirty="0" smtClean="0"/>
              <a:t> </a:t>
            </a:r>
            <a:r>
              <a:rPr lang="en-US" dirty="0" err="1" smtClean="0"/>
              <a:t>navedena</a:t>
            </a:r>
            <a:r>
              <a:rPr lang="en-US" dirty="0" smtClean="0"/>
              <a:t> u </a:t>
            </a:r>
            <a:r>
              <a:rPr lang="en-US" dirty="0" err="1" smtClean="0"/>
              <a:t>Statutu</a:t>
            </a:r>
            <a:r>
              <a:rPr lang="en-US" dirty="0" smtClean="0"/>
              <a:t> MKSJ </a:t>
            </a:r>
          </a:p>
          <a:p>
            <a:pPr marL="514350" indent="-514350">
              <a:buAutoNum type="alphaLcPeriod"/>
            </a:pPr>
            <a:r>
              <a:rPr lang="en-US" dirty="0" err="1" smtClean="0"/>
              <a:t>Auxilium</a:t>
            </a:r>
            <a:r>
              <a:rPr lang="en-US" dirty="0" smtClean="0"/>
              <a:t> post </a:t>
            </a:r>
            <a:r>
              <a:rPr lang="en-US" dirty="0" err="1" smtClean="0"/>
              <a:t>delictum</a:t>
            </a:r>
            <a:r>
              <a:rPr lang="en-US" dirty="0" smtClean="0"/>
              <a:t>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87945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a:t>
            </a:r>
            <a:endParaRPr lang="en-US" dirty="0">
              <a:solidFill>
                <a:srgbClr val="FF0000"/>
              </a:solidFill>
            </a:endParaRPr>
          </a:p>
        </p:txBody>
      </p:sp>
      <p:sp>
        <p:nvSpPr>
          <p:cNvPr id="3" name="Content Placeholder 2"/>
          <p:cNvSpPr>
            <a:spLocks noGrp="1"/>
          </p:cNvSpPr>
          <p:nvPr>
            <p:ph idx="1"/>
          </p:nvPr>
        </p:nvSpPr>
        <p:spPr/>
        <p:txBody>
          <a:bodyPr>
            <a:normAutofit/>
          </a:bodyPr>
          <a:lstStyle/>
          <a:p>
            <a:pPr marL="0" indent="0" algn="ctr">
              <a:buNone/>
            </a:pPr>
            <a:r>
              <a:rPr lang="hr-HR" sz="3200" dirty="0">
                <a:solidFill>
                  <a:srgbClr val="FF0000"/>
                </a:solidFill>
              </a:rPr>
              <a:t>državni organi Republike Srbije određeni tim zakonom nadležni za vođenje postupka za kaznena djela iz zakonskog kataloga koja su počinjena na području bivše Socijalističke Federativne Republike Jugoslavije, bez obzira na državljanstvo počinitelja ili žrtve</a:t>
            </a:r>
            <a:r>
              <a:rPr lang="en-US" sz="3200" dirty="0" smtClean="0">
                <a:solidFill>
                  <a:srgbClr val="FF0000"/>
                </a:solidFill>
                <a:effectLst/>
              </a:rPr>
              <a:t> </a:t>
            </a:r>
            <a:endParaRPr lang="en-US" sz="3200" dirty="0">
              <a:solidFill>
                <a:srgbClr val="FF0000"/>
              </a:solidFill>
            </a:endParaRPr>
          </a:p>
        </p:txBody>
      </p:sp>
    </p:spTree>
    <p:extLst>
      <p:ext uri="{BB962C8B-B14F-4D97-AF65-F5344CB8AC3E}">
        <p14:creationId xmlns:p14="http://schemas.microsoft.com/office/powerpoint/2010/main" val="8797044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Statistika</a:t>
            </a:r>
            <a:r>
              <a:rPr lang="en-US" dirty="0" smtClean="0"/>
              <a:t> </a:t>
            </a:r>
            <a:r>
              <a:rPr lang="en-US" dirty="0" err="1" smtClean="0"/>
              <a:t>primjene</a:t>
            </a:r>
            <a:r>
              <a:rPr lang="en-US" dirty="0" smtClean="0"/>
              <a:t> ZORZ (</a:t>
            </a:r>
            <a:r>
              <a:rPr lang="en-US" dirty="0" err="1" smtClean="0"/>
              <a:t>iz</a:t>
            </a:r>
            <a:r>
              <a:rPr lang="en-US" dirty="0" smtClean="0"/>
              <a:t> </a:t>
            </a:r>
            <a:r>
              <a:rPr lang="en-US" dirty="0" err="1" smtClean="0"/>
              <a:t>Strategije</a:t>
            </a:r>
            <a:r>
              <a:rPr lang="en-US" dirty="0" smtClean="0"/>
              <a:t> 2016.-2020.)</a:t>
            </a:r>
            <a:endParaRPr lang="en-US" dirty="0"/>
          </a:p>
        </p:txBody>
      </p:sp>
      <p:sp>
        <p:nvSpPr>
          <p:cNvPr id="3" name="Content Placeholder 2"/>
          <p:cNvSpPr>
            <a:spLocks noGrp="1"/>
          </p:cNvSpPr>
          <p:nvPr>
            <p:ph idx="1"/>
          </p:nvPr>
        </p:nvSpPr>
        <p:spPr/>
        <p:txBody>
          <a:bodyPr>
            <a:normAutofit/>
          </a:bodyPr>
          <a:lstStyle/>
          <a:p>
            <a:endParaRPr lang="en-US" dirty="0" smtClean="0"/>
          </a:p>
          <a:p>
            <a:r>
              <a:rPr lang="en-US" sz="2400" dirty="0" smtClean="0"/>
              <a:t>178 </a:t>
            </a:r>
            <a:r>
              <a:rPr lang="en-US" sz="2400" dirty="0" err="1" smtClean="0"/>
              <a:t>optuženih</a:t>
            </a:r>
            <a:endParaRPr lang="en-US" sz="2400" dirty="0" smtClean="0"/>
          </a:p>
          <a:p>
            <a:r>
              <a:rPr lang="en-US" sz="2400" dirty="0" smtClean="0"/>
              <a:t>U 38 </a:t>
            </a:r>
            <a:r>
              <a:rPr lang="en-US" sz="2400" dirty="0" err="1" smtClean="0"/>
              <a:t>postupaka</a:t>
            </a:r>
            <a:r>
              <a:rPr lang="en-US" sz="2400" dirty="0" smtClean="0"/>
              <a:t> </a:t>
            </a:r>
            <a:r>
              <a:rPr lang="en-US" sz="2400" dirty="0" err="1" smtClean="0"/>
              <a:t>pravomoćno</a:t>
            </a:r>
            <a:r>
              <a:rPr lang="en-US" sz="2400" dirty="0" smtClean="0"/>
              <a:t> je </a:t>
            </a:r>
            <a:r>
              <a:rPr lang="en-US" sz="2400" dirty="0" err="1" smtClean="0"/>
              <a:t>osuđeno</a:t>
            </a:r>
            <a:r>
              <a:rPr lang="en-US" sz="2400" dirty="0" smtClean="0"/>
              <a:t> 68 </a:t>
            </a:r>
            <a:r>
              <a:rPr lang="en-US" sz="2400" dirty="0" err="1" smtClean="0"/>
              <a:t>osoba</a:t>
            </a:r>
            <a:r>
              <a:rPr lang="en-US" sz="2400" dirty="0" smtClean="0"/>
              <a:t> (</a:t>
            </a:r>
            <a:r>
              <a:rPr lang="en-US" sz="2400" dirty="0" err="1" smtClean="0"/>
              <a:t>uz</a:t>
            </a:r>
            <a:r>
              <a:rPr lang="en-US" sz="2400" dirty="0" smtClean="0"/>
              <a:t> 33 </a:t>
            </a:r>
            <a:r>
              <a:rPr lang="en-US" sz="2400" dirty="0" err="1" smtClean="0"/>
              <a:t>pravomoćno</a:t>
            </a:r>
            <a:r>
              <a:rPr lang="en-US" sz="2400" dirty="0" smtClean="0"/>
              <a:t> </a:t>
            </a:r>
            <a:r>
              <a:rPr lang="en-US" sz="2400" dirty="0" err="1" smtClean="0"/>
              <a:t>oslobođene</a:t>
            </a:r>
            <a:r>
              <a:rPr lang="en-US" sz="2400" dirty="0" smtClean="0"/>
              <a:t> </a:t>
            </a:r>
            <a:r>
              <a:rPr lang="en-US" sz="2400" dirty="0" err="1" smtClean="0"/>
              <a:t>osobe</a:t>
            </a:r>
            <a:r>
              <a:rPr lang="en-US" sz="2400" dirty="0" smtClean="0"/>
              <a:t>)</a:t>
            </a:r>
          </a:p>
          <a:p>
            <a:r>
              <a:rPr lang="en-US" sz="2400" dirty="0" smtClean="0"/>
              <a:t>Jos</a:t>
            </a:r>
            <a:r>
              <a:rPr lang="en-US" sz="2400" dirty="0"/>
              <a:t>̌ </a:t>
            </a:r>
            <a:r>
              <a:rPr lang="en-US" sz="2400" dirty="0" err="1"/>
              <a:t>osam</a:t>
            </a:r>
            <a:r>
              <a:rPr lang="en-US" sz="2400" dirty="0"/>
              <a:t> </a:t>
            </a:r>
            <a:r>
              <a:rPr lang="en-US" sz="2400" dirty="0" err="1" smtClean="0"/>
              <a:t>prvostupanjskih</a:t>
            </a:r>
            <a:r>
              <a:rPr lang="en-US" sz="2400" dirty="0" smtClean="0"/>
              <a:t> </a:t>
            </a:r>
            <a:r>
              <a:rPr lang="en-US" sz="2400" dirty="0" err="1"/>
              <a:t>presuda</a:t>
            </a:r>
            <a:r>
              <a:rPr lang="en-US" sz="2400" dirty="0"/>
              <a:t> se </a:t>
            </a:r>
            <a:r>
              <a:rPr lang="en-US" sz="2400" dirty="0" err="1"/>
              <a:t>nalazi</a:t>
            </a:r>
            <a:r>
              <a:rPr lang="en-US" sz="2400" dirty="0"/>
              <a:t> u </a:t>
            </a:r>
            <a:r>
              <a:rPr lang="en-US" sz="2400" dirty="0" err="1"/>
              <a:t>postupku</a:t>
            </a:r>
            <a:r>
              <a:rPr lang="en-US" sz="2400" dirty="0"/>
              <a:t> </a:t>
            </a:r>
            <a:r>
              <a:rPr lang="en-US" sz="2400" dirty="0" err="1"/>
              <a:t>po</a:t>
            </a:r>
            <a:r>
              <a:rPr lang="en-US" sz="2400" dirty="0"/>
              <a:t> </a:t>
            </a:r>
            <a:r>
              <a:rPr lang="en-US" sz="2400" dirty="0" err="1"/>
              <a:t>ž</a:t>
            </a:r>
            <a:r>
              <a:rPr lang="en-US" sz="2400" dirty="0" err="1" smtClean="0"/>
              <a:t>albi</a:t>
            </a:r>
            <a:r>
              <a:rPr lang="en-US" sz="2400" dirty="0" smtClean="0"/>
              <a:t> </a:t>
            </a:r>
          </a:p>
          <a:p>
            <a:r>
              <a:rPr lang="en-US" sz="2400" dirty="0" smtClean="0"/>
              <a:t>U </a:t>
            </a:r>
            <a:r>
              <a:rPr lang="en-US" sz="2400" dirty="0" err="1" smtClean="0"/>
              <a:t>tijeku</a:t>
            </a:r>
            <a:r>
              <a:rPr lang="en-US" sz="2400" dirty="0" smtClean="0"/>
              <a:t> je 12 </a:t>
            </a:r>
            <a:r>
              <a:rPr lang="en-US" sz="2400" dirty="0" err="1" smtClean="0"/>
              <a:t>prvostupanjskih</a:t>
            </a:r>
            <a:r>
              <a:rPr lang="en-US" sz="2400" dirty="0" smtClean="0"/>
              <a:t> </a:t>
            </a:r>
            <a:r>
              <a:rPr lang="en-US" sz="2400" dirty="0" err="1" smtClean="0"/>
              <a:t>suđenja</a:t>
            </a:r>
            <a:r>
              <a:rPr lang="en-US" sz="2400" dirty="0" smtClean="0"/>
              <a:t> </a:t>
            </a:r>
            <a:r>
              <a:rPr lang="en-US" sz="2400" dirty="0" err="1" smtClean="0"/>
              <a:t>protiv</a:t>
            </a:r>
            <a:r>
              <a:rPr lang="en-US" sz="2400" dirty="0" smtClean="0"/>
              <a:t> 43 </a:t>
            </a:r>
            <a:r>
              <a:rPr lang="en-US" sz="2400" dirty="0" err="1" smtClean="0"/>
              <a:t>optuženika</a:t>
            </a:r>
            <a:endParaRPr lang="en-US" sz="2400" dirty="0" smtClean="0"/>
          </a:p>
          <a:p>
            <a:r>
              <a:rPr lang="en-US" sz="2400" dirty="0" smtClean="0"/>
              <a:t>U </a:t>
            </a:r>
            <a:r>
              <a:rPr lang="en-US" sz="2400" dirty="0" err="1" smtClean="0"/>
              <a:t>tijeku</a:t>
            </a:r>
            <a:r>
              <a:rPr lang="en-US" sz="2400" dirty="0" smtClean="0"/>
              <a:t> </a:t>
            </a:r>
            <a:r>
              <a:rPr lang="en-US" sz="2400" dirty="0" err="1" smtClean="0"/>
              <a:t>su</a:t>
            </a:r>
            <a:r>
              <a:rPr lang="en-US" sz="2400" dirty="0" smtClean="0"/>
              <a:t> 24 </a:t>
            </a:r>
            <a:r>
              <a:rPr lang="en-US" sz="2400" dirty="0" err="1" smtClean="0"/>
              <a:t>istrage</a:t>
            </a:r>
            <a:r>
              <a:rPr lang="en-US" sz="2400" dirty="0" smtClean="0"/>
              <a:t> </a:t>
            </a:r>
            <a:r>
              <a:rPr lang="en-US" sz="2400" dirty="0" err="1" smtClean="0"/>
              <a:t>protiv</a:t>
            </a:r>
            <a:r>
              <a:rPr lang="en-US" sz="2400" dirty="0" smtClean="0"/>
              <a:t> 89 </a:t>
            </a:r>
            <a:r>
              <a:rPr lang="en-US" sz="2400" dirty="0" err="1" smtClean="0"/>
              <a:t>osumnjičenika</a:t>
            </a:r>
            <a:r>
              <a:rPr lang="en-US" sz="2400" dirty="0" smtClean="0"/>
              <a:t> </a:t>
            </a:r>
            <a:r>
              <a:rPr lang="en-US" sz="2400" dirty="0" err="1" smtClean="0"/>
              <a:t>kao</a:t>
            </a:r>
            <a:r>
              <a:rPr lang="en-US" sz="2400" dirty="0" smtClean="0"/>
              <a:t> </a:t>
            </a:r>
            <a:r>
              <a:rPr lang="en-US" sz="2400" dirty="0" err="1" smtClean="0"/>
              <a:t>i</a:t>
            </a:r>
            <a:r>
              <a:rPr lang="en-US" sz="2400" dirty="0" smtClean="0"/>
              <a:t> </a:t>
            </a:r>
            <a:r>
              <a:rPr lang="en-US" sz="2400" dirty="0" err="1" smtClean="0"/>
              <a:t>veći</a:t>
            </a:r>
            <a:r>
              <a:rPr lang="en-US" sz="2400" dirty="0" smtClean="0"/>
              <a:t> </a:t>
            </a:r>
            <a:r>
              <a:rPr lang="en-US" sz="2400" dirty="0" err="1" smtClean="0"/>
              <a:t>broj</a:t>
            </a:r>
            <a:r>
              <a:rPr lang="en-US" sz="2400" dirty="0" smtClean="0"/>
              <a:t> </a:t>
            </a:r>
            <a:r>
              <a:rPr lang="en-US" sz="2400" dirty="0" err="1" smtClean="0"/>
              <a:t>predistražnih</a:t>
            </a:r>
            <a:r>
              <a:rPr lang="en-US" sz="2400" dirty="0" smtClean="0"/>
              <a:t> </a:t>
            </a:r>
            <a:r>
              <a:rPr lang="en-US" sz="2400" dirty="0" err="1" smtClean="0"/>
              <a:t>postupaka</a:t>
            </a:r>
            <a:endParaRPr lang="en-US" sz="2400" dirty="0" smtClean="0"/>
          </a:p>
          <a:p>
            <a:endParaRPr lang="en-US" dirty="0" smtClean="0"/>
          </a:p>
          <a:p>
            <a:endParaRPr lang="en-US" dirty="0"/>
          </a:p>
        </p:txBody>
      </p:sp>
    </p:spTree>
    <p:extLst>
      <p:ext uri="{BB962C8B-B14F-4D97-AF65-F5344CB8AC3E}">
        <p14:creationId xmlns:p14="http://schemas.microsoft.com/office/powerpoint/2010/main" val="3306346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err="1" smtClean="0"/>
              <a:t>Struktura</a:t>
            </a:r>
            <a:r>
              <a:rPr lang="en-US" dirty="0" smtClean="0"/>
              <a:t> </a:t>
            </a:r>
            <a:r>
              <a:rPr lang="en-US" dirty="0" err="1" smtClean="0"/>
              <a:t>optuženika</a:t>
            </a:r>
            <a:r>
              <a:rPr lang="en-US" dirty="0" smtClean="0"/>
              <a:t> </a:t>
            </a:r>
            <a:r>
              <a:rPr lang="en-US" dirty="0" err="1" smtClean="0"/>
              <a:t>po</a:t>
            </a:r>
            <a:r>
              <a:rPr lang="en-US" dirty="0" smtClean="0"/>
              <a:t> </a:t>
            </a:r>
            <a:r>
              <a:rPr lang="en-US" dirty="0" err="1" smtClean="0"/>
              <a:t>nacionalnosti</a:t>
            </a:r>
            <a:r>
              <a:rPr lang="en-US" dirty="0" smtClean="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57171150"/>
              </p:ext>
            </p:extLst>
          </p:nvPr>
        </p:nvGraphicFramePr>
        <p:xfrm>
          <a:off x="2428406" y="1993692"/>
          <a:ext cx="7540053" cy="418327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518562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ZORZ </a:t>
            </a:r>
            <a:r>
              <a:rPr lang="en-US" dirty="0" err="1" smtClean="0"/>
              <a:t>postaje</a:t>
            </a:r>
            <a:r>
              <a:rPr lang="en-US" dirty="0" smtClean="0"/>
              <a:t> </a:t>
            </a:r>
            <a:r>
              <a:rPr lang="en-US" dirty="0" err="1" smtClean="0"/>
              <a:t>predmetom</a:t>
            </a:r>
            <a:r>
              <a:rPr lang="en-US" dirty="0" smtClean="0"/>
              <a:t> </a:t>
            </a:r>
            <a:r>
              <a:rPr lang="en-US" dirty="0" err="1" smtClean="0"/>
              <a:t>interesa</a:t>
            </a:r>
            <a:r>
              <a:rPr lang="en-US" dirty="0" smtClean="0"/>
              <a:t> </a:t>
            </a:r>
            <a:r>
              <a:rPr lang="en-US" dirty="0" err="1" smtClean="0"/>
              <a:t>hrvatske</a:t>
            </a:r>
            <a:r>
              <a:rPr lang="en-US" dirty="0" smtClean="0"/>
              <a:t> </a:t>
            </a:r>
            <a:r>
              <a:rPr lang="en-US" dirty="0" err="1" smtClean="0"/>
              <a:t>javnosti</a:t>
            </a:r>
            <a:r>
              <a:rPr lang="en-US" dirty="0" smtClean="0"/>
              <a:t> 2011. </a:t>
            </a:r>
            <a:r>
              <a:rPr lang="en-US" dirty="0" err="1" smtClean="0"/>
              <a:t>godine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70888" y="2090281"/>
            <a:ext cx="3155748" cy="2326581"/>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60998" y="2090282"/>
            <a:ext cx="3041602" cy="2326581"/>
          </a:xfrm>
          <a:prstGeom prst="rect">
            <a:avLst/>
          </a:prstGeom>
        </p:spPr>
      </p:pic>
      <p:sp>
        <p:nvSpPr>
          <p:cNvPr id="9" name="Rectangle 8"/>
          <p:cNvSpPr/>
          <p:nvPr/>
        </p:nvSpPr>
        <p:spPr>
          <a:xfrm>
            <a:off x="6700168" y="5246806"/>
            <a:ext cx="4993226" cy="461665"/>
          </a:xfrm>
          <a:prstGeom prst="rect">
            <a:avLst/>
          </a:prstGeom>
          <a:noFill/>
        </p:spPr>
        <p:txBody>
          <a:bodyPr wrap="none" lIns="91440" tIns="45720" rIns="91440" bIns="45720">
            <a:spAutoFit/>
          </a:bodyPr>
          <a:lstStyle/>
          <a:p>
            <a:pPr algn="ctr"/>
            <a:r>
              <a:rPr lang="hr-HR" sz="2400" b="1" cap="none" spc="50" dirty="0" smtClean="0">
                <a:ln w="9525" cmpd="sng">
                  <a:solidFill>
                    <a:schemeClr val="accent1"/>
                  </a:solidFill>
                  <a:prstDash val="solid"/>
                </a:ln>
                <a:solidFill>
                  <a:srgbClr val="002060"/>
                </a:solidFill>
                <a:effectLst>
                  <a:glow rad="38100">
                    <a:schemeClr val="accent1">
                      <a:alpha val="40000"/>
                    </a:schemeClr>
                  </a:glow>
                </a:effectLst>
              </a:rPr>
              <a:t>“SRBIJA ŽELI REVIDIRATI PROŠLOST”</a:t>
            </a:r>
            <a:endParaRPr lang="hr-HR" sz="2400" b="1" cap="none" spc="50" dirty="0">
              <a:ln w="9525" cmpd="sng">
                <a:solidFill>
                  <a:schemeClr val="accent1"/>
                </a:solidFill>
                <a:prstDash val="solid"/>
              </a:ln>
              <a:solidFill>
                <a:srgbClr val="002060"/>
              </a:solidFill>
              <a:effectLst>
                <a:glow rad="38100">
                  <a:schemeClr val="accent1">
                    <a:alpha val="40000"/>
                  </a:schemeClr>
                </a:glow>
              </a:effectLst>
            </a:endParaRPr>
          </a:p>
        </p:txBody>
      </p:sp>
      <p:sp>
        <p:nvSpPr>
          <p:cNvPr id="11" name="Rectangle 10"/>
          <p:cNvSpPr/>
          <p:nvPr/>
        </p:nvSpPr>
        <p:spPr>
          <a:xfrm>
            <a:off x="1970888" y="4629129"/>
            <a:ext cx="8290155" cy="646331"/>
          </a:xfrm>
          <a:prstGeom prst="rect">
            <a:avLst/>
          </a:prstGeom>
          <a:noFill/>
        </p:spPr>
        <p:txBody>
          <a:bodyPr wrap="none" lIns="91440" tIns="45720" rIns="91440" bIns="45720">
            <a:spAutoFit/>
          </a:bodyPr>
          <a:lstStyle/>
          <a:p>
            <a:pPr algn="ctr"/>
            <a:r>
              <a:rPr lang="hr-HR" sz="3600" b="1" cap="none" spc="50" dirty="0" smtClean="0">
                <a:ln w="9525" cmpd="sng">
                  <a:solidFill>
                    <a:schemeClr val="accent1"/>
                  </a:solidFill>
                  <a:prstDash val="solid"/>
                </a:ln>
                <a:solidFill>
                  <a:srgbClr val="002060"/>
                </a:solidFill>
                <a:effectLst>
                  <a:glow rad="38100">
                    <a:schemeClr val="accent1">
                      <a:alpha val="40000"/>
                    </a:schemeClr>
                  </a:glow>
                </a:effectLst>
              </a:rPr>
              <a:t>“NASTAVAK </a:t>
            </a:r>
            <a:r>
              <a:rPr lang="hr-HR" sz="3600" b="1" cap="none" spc="50" dirty="0">
                <a:ln w="9525" cmpd="sng">
                  <a:solidFill>
                    <a:schemeClr val="accent1"/>
                  </a:solidFill>
                  <a:prstDash val="solid"/>
                </a:ln>
                <a:solidFill>
                  <a:srgbClr val="002060"/>
                </a:solidFill>
                <a:effectLst>
                  <a:glow rad="38100">
                    <a:schemeClr val="accent1">
                      <a:alpha val="40000"/>
                    </a:schemeClr>
                  </a:glow>
                </a:effectLst>
              </a:rPr>
              <a:t>RATA DRUGIM </a:t>
            </a:r>
            <a:r>
              <a:rPr lang="hr-HR" sz="3600" b="1" cap="none" spc="50" dirty="0" smtClean="0">
                <a:ln w="9525" cmpd="sng">
                  <a:solidFill>
                    <a:schemeClr val="accent1"/>
                  </a:solidFill>
                  <a:prstDash val="solid"/>
                </a:ln>
                <a:solidFill>
                  <a:srgbClr val="002060"/>
                </a:solidFill>
                <a:effectLst>
                  <a:glow rad="38100">
                    <a:schemeClr val="accent1">
                      <a:alpha val="40000"/>
                    </a:schemeClr>
                  </a:glow>
                </a:effectLst>
              </a:rPr>
              <a:t>SREDSTVIMA”</a:t>
            </a:r>
            <a:endParaRPr lang="en-US" sz="3600" b="1" cap="none" spc="50" dirty="0">
              <a:ln w="9525" cmpd="sng">
                <a:solidFill>
                  <a:schemeClr val="accent1"/>
                </a:solidFill>
                <a:prstDash val="solid"/>
              </a:ln>
              <a:solidFill>
                <a:srgbClr val="002060"/>
              </a:solidFill>
              <a:effectLst>
                <a:glow rad="38100">
                  <a:schemeClr val="accent1">
                    <a:alpha val="40000"/>
                  </a:schemeClr>
                </a:glow>
              </a:effectLst>
            </a:endParaRPr>
          </a:p>
        </p:txBody>
      </p:sp>
      <p:sp>
        <p:nvSpPr>
          <p:cNvPr id="13" name="Rectangle 12"/>
          <p:cNvSpPr/>
          <p:nvPr/>
        </p:nvSpPr>
        <p:spPr>
          <a:xfrm>
            <a:off x="684867" y="5618183"/>
            <a:ext cx="6015301" cy="461665"/>
          </a:xfrm>
          <a:prstGeom prst="rect">
            <a:avLst/>
          </a:prstGeom>
        </p:spPr>
        <p:txBody>
          <a:bodyPr wrap="none">
            <a:spAutoFit/>
          </a:bodyPr>
          <a:lstStyle/>
          <a:p>
            <a:pPr algn="ctr"/>
            <a:r>
              <a:rPr lang="hr-HR" sz="2400" b="1" spc="50" dirty="0" smtClean="0">
                <a:ln w="9525" cmpd="sng">
                  <a:solidFill>
                    <a:schemeClr val="accent1"/>
                  </a:solidFill>
                  <a:prstDash val="solid"/>
                </a:ln>
                <a:solidFill>
                  <a:srgbClr val="002060"/>
                </a:solidFill>
                <a:effectLst>
                  <a:glow rad="38100">
                    <a:schemeClr val="accent1">
                      <a:alpha val="40000"/>
                    </a:schemeClr>
                  </a:glow>
                </a:effectLst>
              </a:rPr>
              <a:t>“SRBIJA </a:t>
            </a:r>
            <a:r>
              <a:rPr lang="hr-HR" sz="2400" b="1" spc="50" dirty="0">
                <a:ln w="9525" cmpd="sng">
                  <a:solidFill>
                    <a:schemeClr val="accent1"/>
                  </a:solidFill>
                  <a:prstDash val="solid"/>
                </a:ln>
                <a:solidFill>
                  <a:srgbClr val="002060"/>
                </a:solidFill>
                <a:effectLst>
                  <a:glow rad="38100">
                    <a:schemeClr val="accent1">
                      <a:alpha val="40000"/>
                    </a:schemeClr>
                  </a:glow>
                </a:effectLst>
              </a:rPr>
              <a:t>SE PONAŠA KAO LOKALNI </a:t>
            </a:r>
            <a:r>
              <a:rPr lang="hr-HR" sz="2400" b="1" spc="50" dirty="0" smtClean="0">
                <a:ln w="9525" cmpd="sng">
                  <a:solidFill>
                    <a:schemeClr val="accent1"/>
                  </a:solidFill>
                  <a:prstDash val="solid"/>
                </a:ln>
                <a:solidFill>
                  <a:srgbClr val="002060"/>
                </a:solidFill>
                <a:effectLst>
                  <a:glow rad="38100">
                    <a:schemeClr val="accent1">
                      <a:alpha val="40000"/>
                    </a:schemeClr>
                  </a:glow>
                </a:effectLst>
              </a:rPr>
              <a:t>ŽANDAR”</a:t>
            </a:r>
            <a:endParaRPr lang="hr-HR" sz="2400" b="1" spc="50" dirty="0">
              <a:ln w="9525" cmpd="sng">
                <a:solidFill>
                  <a:schemeClr val="accent1"/>
                </a:solidFill>
                <a:prstDash val="solid"/>
              </a:ln>
              <a:solidFill>
                <a:srgbClr val="002060"/>
              </a:solidFill>
              <a:effectLst>
                <a:glow rad="38100">
                  <a:schemeClr val="accent1">
                    <a:alpha val="40000"/>
                  </a:schemeClr>
                </a:glow>
              </a:effectLst>
            </a:endParaRPr>
          </a:p>
        </p:txBody>
      </p:sp>
    </p:spTree>
    <p:extLst>
      <p:ext uri="{BB962C8B-B14F-4D97-AF65-F5344CB8AC3E}">
        <p14:creationId xmlns:p14="http://schemas.microsoft.com/office/powerpoint/2010/main" val="697596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heckerboard(across)">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dissolve">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ppt_x"/>
                                          </p:val>
                                        </p:tav>
                                        <p:tav tm="100000">
                                          <p:val>
                                            <p:strVal val="#ppt_x"/>
                                          </p:val>
                                        </p:tav>
                                      </p:tavLst>
                                    </p:anim>
                                    <p:anim calcmode="lin" valueType="num">
                                      <p:cBhvr additive="base">
                                        <p:cTn id="3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Još</a:t>
            </a:r>
            <a:r>
              <a:rPr lang="en-US" dirty="0" smtClean="0"/>
              <a:t> </a:t>
            </a:r>
            <a:r>
              <a:rPr lang="en-US" dirty="0" err="1" smtClean="0"/>
              <a:t>nekoliko</a:t>
            </a:r>
            <a:r>
              <a:rPr lang="en-US" dirty="0" smtClean="0"/>
              <a:t> </a:t>
            </a:r>
            <a:r>
              <a:rPr lang="en-US" dirty="0" err="1" smtClean="0"/>
              <a:t>primjera</a:t>
            </a:r>
            <a:r>
              <a:rPr lang="en-US" dirty="0" smtClean="0"/>
              <a:t> </a:t>
            </a:r>
            <a:r>
              <a:rPr lang="en-US" dirty="0" err="1" smtClean="0"/>
              <a:t>primjene</a:t>
            </a:r>
            <a:r>
              <a:rPr lang="en-US" dirty="0" smtClean="0"/>
              <a:t> ZORZ </a:t>
            </a:r>
            <a:r>
              <a:rPr lang="en-US" dirty="0" err="1" smtClean="0"/>
              <a:t>na</a:t>
            </a:r>
            <a:r>
              <a:rPr lang="en-US" dirty="0" smtClean="0"/>
              <a:t> </a:t>
            </a:r>
            <a:r>
              <a:rPr lang="en-US" dirty="0" err="1" smtClean="0"/>
              <a:t>državljane</a:t>
            </a:r>
            <a:r>
              <a:rPr lang="en-US" dirty="0" smtClean="0"/>
              <a:t> </a:t>
            </a:r>
            <a:r>
              <a:rPr lang="en-US" dirty="0" err="1" smtClean="0"/>
              <a:t>drugih</a:t>
            </a:r>
            <a:r>
              <a:rPr lang="en-US" dirty="0" smtClean="0"/>
              <a:t> </a:t>
            </a:r>
            <a:r>
              <a:rPr lang="en-US" dirty="0" err="1" smtClean="0"/>
              <a:t>država</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63989" y="1981174"/>
            <a:ext cx="3263042" cy="2201147"/>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51684" y="3300308"/>
            <a:ext cx="2863121" cy="262106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32033" y="1981174"/>
            <a:ext cx="3352800" cy="2514600"/>
          </a:xfrm>
          <a:prstGeom prst="rect">
            <a:avLst/>
          </a:prstGeom>
        </p:spPr>
      </p:pic>
    </p:spTree>
    <p:extLst>
      <p:ext uri="{BB962C8B-B14F-4D97-AF65-F5344CB8AC3E}">
        <p14:creationId xmlns:p14="http://schemas.microsoft.com/office/powerpoint/2010/main" val="156267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linds(horizontal)">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ZORZ </a:t>
            </a:r>
            <a:r>
              <a:rPr lang="en-US" dirty="0" err="1" smtClean="0"/>
              <a:t>i</a:t>
            </a:r>
            <a:r>
              <a:rPr lang="en-US" dirty="0" smtClean="0"/>
              <a:t> </a:t>
            </a:r>
            <a:r>
              <a:rPr lang="en-US" dirty="0" err="1" smtClean="0"/>
              <a:t>univerzalna</a:t>
            </a:r>
            <a:r>
              <a:rPr lang="en-US" dirty="0" smtClean="0"/>
              <a:t> </a:t>
            </a:r>
            <a:r>
              <a:rPr lang="en-US" dirty="0" err="1" smtClean="0"/>
              <a:t>jurisdikcija</a:t>
            </a:r>
            <a:r>
              <a:rPr lang="en-US" dirty="0" smtClean="0"/>
              <a:t> – </a:t>
            </a:r>
            <a:r>
              <a:rPr lang="en-US" dirty="0" err="1" smtClean="0"/>
              <a:t>prva</a:t>
            </a:r>
            <a:r>
              <a:rPr lang="en-US" dirty="0" smtClean="0"/>
              <a:t> </a:t>
            </a:r>
            <a:r>
              <a:rPr lang="en-US" dirty="0" err="1" smtClean="0"/>
              <a:t>varijanta</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0242053"/>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3238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ZORZ </a:t>
            </a:r>
            <a:r>
              <a:rPr lang="en-US" dirty="0" err="1" smtClean="0"/>
              <a:t>i</a:t>
            </a:r>
            <a:r>
              <a:rPr lang="en-US" dirty="0" smtClean="0"/>
              <a:t> </a:t>
            </a:r>
            <a:r>
              <a:rPr lang="en-US" dirty="0" err="1" smtClean="0"/>
              <a:t>univerzalna</a:t>
            </a:r>
            <a:r>
              <a:rPr lang="en-US" dirty="0" smtClean="0"/>
              <a:t> </a:t>
            </a:r>
            <a:r>
              <a:rPr lang="en-US" dirty="0" err="1" smtClean="0"/>
              <a:t>jurisdikcija</a:t>
            </a:r>
            <a:r>
              <a:rPr lang="en-US" dirty="0" smtClean="0"/>
              <a:t> – </a:t>
            </a:r>
            <a:r>
              <a:rPr lang="en-US" dirty="0" err="1" smtClean="0"/>
              <a:t>druga</a:t>
            </a:r>
            <a:r>
              <a:rPr lang="en-US" dirty="0" smtClean="0"/>
              <a:t> </a:t>
            </a:r>
            <a:r>
              <a:rPr lang="en-US" dirty="0" err="1" smtClean="0"/>
              <a:t>varijanta</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65955657"/>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36033823"/>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519</TotalTime>
  <Words>926</Words>
  <Application>Microsoft Office PowerPoint</Application>
  <PresentationFormat>Widescreen</PresentationFormat>
  <Paragraphs>69</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Calibri</vt:lpstr>
      <vt:lpstr>Calibri Light</vt:lpstr>
      <vt:lpstr>Retrospect</vt:lpstr>
      <vt:lpstr>Pravni prijepori uz tzv. Zakon o regionalnoj nadležnosti za ratne zločine Republike Srbije</vt:lpstr>
      <vt:lpstr>Uvodno o ZORZ </vt:lpstr>
      <vt:lpstr>!!!</vt:lpstr>
      <vt:lpstr>Statistika primjene ZORZ (iz Strategije 2016.-2020.)</vt:lpstr>
      <vt:lpstr>Struktura optuženika po nacionalnosti </vt:lpstr>
      <vt:lpstr>ZORZ postaje predmetom interesa hrvatske javnosti 2011. godine</vt:lpstr>
      <vt:lpstr>Još nekoliko primjera primjene ZORZ na državljane drugih država</vt:lpstr>
      <vt:lpstr>ZORZ i univerzalna jurisdikcija – prva varijanta</vt:lpstr>
      <vt:lpstr>ZORZ i univerzalna jurisdikcija – druga varijanta</vt:lpstr>
      <vt:lpstr>Univerzalna jurisdikcija </vt:lpstr>
      <vt:lpstr>Jurisdikcijsko načelo propisano u ZORZ</vt:lpstr>
      <vt:lpstr> Jurisdikcijska norma propisana ZORZ po svom sadržaju nije istovjetna sadržaju univerzalne jurisdikcije! </vt:lpstr>
      <vt:lpstr>Jurisdikcijska norma ZORZ – hibridno načelo nepoznato u suvremenom kaznenom pravu  </vt:lpstr>
      <vt:lpstr>Da li je jurisdikcijsko načelo propisano ZORZ Srbiji potrebno za progon ratnih zločina?</vt:lpstr>
      <vt:lpstr>IBA izvještaj </vt:lpstr>
      <vt:lpstr>Proširenje jurisdikcije – pravna osnova </vt:lpstr>
      <vt:lpstr>Quid facit?</vt:lpstr>
      <vt:lpstr>Hvala na pozornosti!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Pravni prijepori uz tzv. Zakon o regionalnoj nadležnosti za ratne zločine Republike Srbije</dc:title>
  <dc:creator>Microsoft Office User</dc:creator>
  <cp:lastModifiedBy>Davor Derenčinović</cp:lastModifiedBy>
  <cp:revision>59</cp:revision>
  <dcterms:created xsi:type="dcterms:W3CDTF">2016-09-30T15:58:57Z</dcterms:created>
  <dcterms:modified xsi:type="dcterms:W3CDTF">2016-10-29T10:59:20Z</dcterms:modified>
</cp:coreProperties>
</file>